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Roboto" panose="02000000000000000000" pitchFamily="2" charset="0"/>
      <p:regular r:id="rId19"/>
      <p:bold r:id="rId20"/>
      <p:italic r:id="rId21"/>
      <p:boldItalic r:id="rId22"/>
    </p:embeddedFont>
    <p:embeddedFont>
      <p:font typeface="Roboto Light" panose="02000000000000000000" pitchFamily="2" charset="0"/>
      <p:regular r:id="rId23"/>
      <p:bold r:id="rId24"/>
      <p:italic r:id="rId25"/>
      <p:boldItalic r:id="rId26"/>
    </p:embeddedFont>
    <p:embeddedFont>
      <p:font typeface="Roboto Slab" pitchFamily="2"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ybsEs+xmDMrBJBphG/YxfRnQS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snapToObjects="1">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Transitions help connect ideas in your argument, and they can serve many purposes</a:t>
            </a:r>
            <a:endParaRPr/>
          </a:p>
          <a:p>
            <a:pPr marL="0" lvl="0" indent="0" algn="l" rtl="0">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should refer to slide to offer examples of transition words.</a:t>
            </a:r>
            <a:endParaRPr/>
          </a:p>
          <a:p>
            <a:pPr marL="45720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ask students to share the transition words or phrases that they underlined in their Entry Ticket.</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What transition words did you identify in the entry ticket?  Did these words help you understand how the argument should be organized?</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4" name="Google Shape;14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separate students into pairs or small groups and provide instructions:</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In your group, you will read the argument and then follow the instructions.  You will be labelling each paragraph with </a:t>
            </a:r>
            <a:r>
              <a:rPr lang="en-US">
                <a:solidFill>
                  <a:srgbClr val="58595B"/>
                </a:solidFill>
                <a:latin typeface="Roboto Light"/>
                <a:ea typeface="Roboto Light"/>
                <a:cs typeface="Roboto Light"/>
                <a:sym typeface="Roboto Light"/>
              </a:rPr>
              <a:t>Introduction, Body</a:t>
            </a:r>
            <a:r>
              <a:rPr lang="en-US" i="1">
                <a:solidFill>
                  <a:srgbClr val="58595B"/>
                </a:solidFill>
                <a:latin typeface="Roboto Light"/>
                <a:ea typeface="Roboto Light"/>
                <a:cs typeface="Roboto Light"/>
                <a:sym typeface="Roboto Light"/>
              </a:rPr>
              <a:t>, or </a:t>
            </a:r>
            <a:r>
              <a:rPr lang="en-US">
                <a:solidFill>
                  <a:srgbClr val="58595B"/>
                </a:solidFill>
                <a:latin typeface="Roboto Light"/>
                <a:ea typeface="Roboto Light"/>
                <a:cs typeface="Roboto Light"/>
                <a:sym typeface="Roboto Light"/>
              </a:rPr>
              <a:t>Conclusion. </a:t>
            </a:r>
            <a:r>
              <a:rPr lang="en-US" i="1">
                <a:solidFill>
                  <a:srgbClr val="58595B"/>
                </a:solidFill>
                <a:latin typeface="Roboto Light"/>
                <a:ea typeface="Roboto Light"/>
                <a:cs typeface="Roboto Light"/>
                <a:sym typeface="Roboto Light"/>
              </a:rPr>
              <a:t>You’ll circle the claim within the introduction and the reasons in the body. And you’ll underline the transition words that connect everything together.</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Teacher will reconvene class to debrief the group activity. </a:t>
            </a:r>
            <a:endParaRPr>
              <a:solidFill>
                <a:srgbClr val="58595B"/>
              </a:solidFill>
              <a:latin typeface="Roboto Light"/>
              <a:ea typeface="Roboto Light"/>
              <a:cs typeface="Roboto Light"/>
              <a:sym typeface="Roboto Light"/>
            </a:endParaRPr>
          </a:p>
          <a:p>
            <a:pPr marL="0" lvl="0" indent="0" algn="l" rtl="0">
              <a:spcBef>
                <a:spcPts val="0"/>
              </a:spcBef>
              <a:spcAft>
                <a:spcPts val="0"/>
              </a:spcAft>
              <a:buSzPts val="1100"/>
              <a:buNone/>
            </a:pP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When asking students to describe transition words they found, teacher should ask students to describe purpose of each transition word. Display slide 10 again if necessary.</a:t>
            </a: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latin typeface="Roboto"/>
              <a:ea typeface="Roboto"/>
              <a:cs typeface="Roboto"/>
              <a:sym typeface="Roboto"/>
            </a:endParaRPr>
          </a:p>
          <a:p>
            <a:pPr marL="0" lvl="0" indent="0" algn="l" rtl="0">
              <a:spcBef>
                <a:spcPts val="0"/>
              </a:spcBef>
              <a:spcAft>
                <a:spcPts val="0"/>
              </a:spcAft>
              <a:buNone/>
            </a:pPr>
            <a:endParaRPr/>
          </a:p>
        </p:txBody>
      </p:sp>
      <p:sp>
        <p:nvSpPr>
          <p:cNvPr id="162" name="Google Shape;16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2860" lvl="0" indent="0" algn="l" rtl="0">
              <a:lnSpc>
                <a:spcPct val="115000"/>
              </a:lnSpc>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distribute the outlining activity and will instruct students to independently plan an argument responding to the prompt: Would a </a:t>
            </a:r>
            <a:r>
              <a:rPr lang="en-US" i="1">
                <a:solidFill>
                  <a:srgbClr val="5C666E"/>
                </a:solidFill>
                <a:latin typeface="Roboto Light"/>
                <a:ea typeface="Roboto Light"/>
                <a:cs typeface="Roboto Light"/>
                <a:sym typeface="Roboto Light"/>
              </a:rPr>
              <a:t>A Universal Basic Income </a:t>
            </a:r>
            <a:r>
              <a:rPr lang="en-US">
                <a:solidFill>
                  <a:srgbClr val="5C666E"/>
                </a:solidFill>
                <a:latin typeface="Roboto Light"/>
                <a:ea typeface="Roboto Light"/>
                <a:cs typeface="Roboto Light"/>
                <a:sym typeface="Roboto Light"/>
              </a:rPr>
              <a:t>benefit society? </a:t>
            </a:r>
            <a:endParaRPr/>
          </a:p>
          <a:p>
            <a:pPr marL="0" marR="22860" lvl="0" indent="0" algn="l" rtl="0">
              <a:lnSpc>
                <a:spcPct val="115000"/>
              </a:lnSpc>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Now we’re going to work independently to outline an argument in response to text and prompt.  There are three steps to this activity.</a:t>
            </a:r>
            <a:endParaRPr/>
          </a:p>
          <a:p>
            <a:pPr marL="45720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914400" marR="22860" lvl="0" indent="-298450" algn="l" rtl="0">
              <a:lnSpc>
                <a:spcPct val="115000"/>
              </a:lnSpc>
              <a:spcBef>
                <a:spcPts val="0"/>
              </a:spcBef>
              <a:spcAft>
                <a:spcPts val="0"/>
              </a:spcAft>
              <a:buClr>
                <a:srgbClr val="5C666E"/>
              </a:buClr>
              <a:buSzPts val="1100"/>
              <a:buFont typeface="Roboto Light"/>
              <a:buChar char="●"/>
            </a:pPr>
            <a:r>
              <a:rPr lang="en-US" i="1">
                <a:solidFill>
                  <a:srgbClr val="5C666E"/>
                </a:solidFill>
                <a:latin typeface="Roboto Light"/>
                <a:ea typeface="Roboto Light"/>
                <a:cs typeface="Roboto Light"/>
                <a:sym typeface="Roboto Light"/>
              </a:rPr>
              <a:t>First, read the prompt and answer questions to make sure you understand.</a:t>
            </a:r>
            <a:br>
              <a:rPr lang="en-US" i="1">
                <a:solidFill>
                  <a:srgbClr val="5C666E"/>
                </a:solidFill>
                <a:latin typeface="Roboto Light"/>
                <a:ea typeface="Roboto Light"/>
                <a:cs typeface="Roboto Light"/>
                <a:sym typeface="Roboto Light"/>
              </a:rPr>
            </a:br>
            <a:endParaRPr i="1">
              <a:solidFill>
                <a:srgbClr val="5C666E"/>
              </a:solidFill>
              <a:latin typeface="Roboto Light"/>
              <a:ea typeface="Roboto Light"/>
              <a:cs typeface="Roboto Light"/>
              <a:sym typeface="Roboto Light"/>
            </a:endParaRPr>
          </a:p>
          <a:p>
            <a:pPr marL="914400" marR="22860" lvl="0" indent="-298450" algn="l" rtl="0">
              <a:lnSpc>
                <a:spcPct val="115000"/>
              </a:lnSpc>
              <a:spcBef>
                <a:spcPts val="0"/>
              </a:spcBef>
              <a:spcAft>
                <a:spcPts val="0"/>
              </a:spcAft>
              <a:buClr>
                <a:srgbClr val="5C666E"/>
              </a:buClr>
              <a:buSzPts val="1100"/>
              <a:buFont typeface="Roboto Light"/>
              <a:buChar char="●"/>
            </a:pPr>
            <a:r>
              <a:rPr lang="en-US" i="1">
                <a:solidFill>
                  <a:srgbClr val="5C666E"/>
                </a:solidFill>
                <a:latin typeface="Roboto Light"/>
                <a:ea typeface="Roboto Light"/>
                <a:cs typeface="Roboto Light"/>
                <a:sym typeface="Roboto Light"/>
              </a:rPr>
              <a:t>Next, read the text to gather information for your argument.</a:t>
            </a:r>
            <a:br>
              <a:rPr lang="en-US" i="1">
                <a:solidFill>
                  <a:srgbClr val="5C666E"/>
                </a:solidFill>
                <a:latin typeface="Roboto Light"/>
                <a:ea typeface="Roboto Light"/>
                <a:cs typeface="Roboto Light"/>
                <a:sym typeface="Roboto Light"/>
              </a:rPr>
            </a:br>
            <a:endParaRPr i="1">
              <a:solidFill>
                <a:srgbClr val="5C666E"/>
              </a:solidFill>
              <a:latin typeface="Roboto Light"/>
              <a:ea typeface="Roboto Light"/>
              <a:cs typeface="Roboto Light"/>
              <a:sym typeface="Roboto Light"/>
            </a:endParaRPr>
          </a:p>
          <a:p>
            <a:pPr marL="914400" marR="22860" lvl="0" indent="-298450" algn="l" rtl="0">
              <a:lnSpc>
                <a:spcPct val="115000"/>
              </a:lnSpc>
              <a:spcBef>
                <a:spcPts val="0"/>
              </a:spcBef>
              <a:spcAft>
                <a:spcPts val="0"/>
              </a:spcAft>
              <a:buClr>
                <a:srgbClr val="5C666E"/>
              </a:buClr>
              <a:buSzPts val="1100"/>
              <a:buFont typeface="Roboto Light"/>
              <a:buChar char="●"/>
            </a:pPr>
            <a:r>
              <a:rPr lang="en-US" i="1">
                <a:solidFill>
                  <a:srgbClr val="5C666E"/>
                </a:solidFill>
                <a:latin typeface="Roboto Light"/>
                <a:ea typeface="Roboto Light"/>
                <a:cs typeface="Roboto Light"/>
                <a:sym typeface="Roboto Light"/>
              </a:rPr>
              <a:t>Finally, build the outline for your argument.</a:t>
            </a:r>
            <a:endParaRPr/>
          </a:p>
          <a:p>
            <a:pPr marL="0" marR="2286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marR="2286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In your outline, you do not need to write complete sentences. Just indicate with a few words what you would include in each part of the argument. Imagine that you could later take this outline and use it as a guide to write your actual argumentative essay.</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1" name="Google Shape;17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a:solidFill>
                  <a:srgbClr val="58595B"/>
                </a:solidFill>
                <a:latin typeface="Roboto Light"/>
                <a:ea typeface="Roboto Light"/>
                <a:cs typeface="Roboto Light"/>
                <a:sym typeface="Roboto Light"/>
              </a:rPr>
              <a:t>“</a:t>
            </a:r>
            <a:r>
              <a:rPr lang="en-US" i="1">
                <a:solidFill>
                  <a:srgbClr val="58595B"/>
                </a:solidFill>
                <a:latin typeface="Roboto Light"/>
                <a:ea typeface="Roboto Light"/>
                <a:cs typeface="Roboto Light"/>
                <a:sym typeface="Roboto Light"/>
              </a:rPr>
              <a:t>Today we’re going to be discussing the basic organizational structure of an argumentative essay.  An argument is a position we take on something and all of the details we include to support that position.</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When we make arguments, we’re trying to convince the reader to accept our position or take action.  So we need to make sure that the argument is clear and well organized, in order for it to be effective.</a:t>
            </a:r>
            <a:endParaRPr/>
          </a:p>
        </p:txBody>
      </p:sp>
      <p:sp>
        <p:nvSpPr>
          <p:cNvPr id="93" name="Google Shape;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There are three basic parts to an argument: the introduction, body, and conclusion.</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Arguments start with an introduction, which should contain a summary and the claim. The summary sums up the issue that you’re going to discuss, and the claim is your specific stance on that issue.</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Next, the body of the argument contains reasons and evidence to support the claim. </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After you’ve presented your reasons and evidence in the body,  the conclusion recaps the main points of the argument. </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0" name="Google Shape;1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When you put these parts together into an outline, it looks something like this: The introduction comes first. Then come multiple body paragraphs, each focused on a reason supporting the claim. Finally the conclusion, which wraps up the argument.</a:t>
            </a:r>
            <a:endParaRPr/>
          </a:p>
        </p:txBody>
      </p:sp>
      <p:sp>
        <p:nvSpPr>
          <p:cNvPr id="109" name="Google Shape;10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will look more closely at each part of the argument.</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Calibri"/>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Let’s look more closely at each of these parts.</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Your writing should begin with an introduction, which tells what your argument is about. </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Your intro must contain your claim, which is your stance on the issue.  The rest of your argument should remain focused on the claim.</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 introduction might also contain a summary of the ongoing issue or other information to help your reader understand the issue and become interested in what you have to say.</a:t>
            </a:r>
            <a:endParaRPr/>
          </a:p>
          <a:p>
            <a:pPr marL="0" lvl="0" indent="0" algn="l" rtl="0">
              <a:spcBef>
                <a:spcPts val="0"/>
              </a:spcBef>
              <a:spcAft>
                <a:spcPts val="0"/>
              </a:spcAft>
              <a:buClr>
                <a:schemeClr val="dk1"/>
              </a:buClr>
              <a:buSzPts val="1100"/>
              <a:buFont typeface="Arial"/>
              <a:buNone/>
            </a:pPr>
            <a:endParaRPr>
              <a:solidFill>
                <a:srgbClr val="58595B"/>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ask students to share what paragraph from their entrance activity would be a part of the introduction.</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In the entrance activity, which paragraph is the introduction?</a:t>
            </a:r>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“Our school is considering buying the vacant lot next to the school. This lot should be used as a school garden.” would be a part of the introduction in the argument.  These sentences tell what the argument is about and introduce the writer’s claim on the topic: “This lot should be used as a school garden.”</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6" name="Google Shape;11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8595B"/>
              </a:buClr>
              <a:buSzPts val="1100"/>
              <a:buFont typeface="Roboto Light"/>
              <a:buNone/>
            </a:pPr>
            <a:r>
              <a:rPr lang="en-US">
                <a:solidFill>
                  <a:srgbClr val="58595B"/>
                </a:solidFill>
                <a:latin typeface="Roboto Light"/>
                <a:ea typeface="Roboto Light"/>
                <a:cs typeface="Roboto Light"/>
                <a:sym typeface="Roboto Light"/>
              </a:rPr>
              <a:t>Teacher will present explanation of body section.</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Calibri"/>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The body of your essay is the biggest part of the argument.  </a:t>
            </a:r>
            <a:endParaRPr/>
          </a:p>
          <a:p>
            <a:pPr marL="457200" lvl="0" indent="0" algn="l" rtl="0">
              <a:spcBef>
                <a:spcPts val="0"/>
              </a:spcBef>
              <a:spcAft>
                <a:spcPts val="0"/>
              </a:spcAft>
              <a:buClr>
                <a:schemeClr val="dk1"/>
              </a:buClr>
              <a:buSzPts val="1100"/>
              <a:buFont typeface="Arial"/>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Every paragraph of the body should be focused on supporting the claim with reasons and evidence. In addition, each paragraph should include an explanation of how the reasons and evidence connect to the claim.  This explanation is your reasoning.</a:t>
            </a:r>
            <a:r>
              <a:rPr lang="en-US">
                <a:solidFill>
                  <a:srgbClr val="58595B"/>
                </a:solidFill>
                <a:latin typeface="Roboto Light"/>
                <a:ea typeface="Roboto Light"/>
                <a:cs typeface="Roboto Light"/>
                <a:sym typeface="Roboto Light"/>
              </a:rPr>
              <a:t> </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ask students to share what paragraph from their Entry Ticket would be included in the body of an argumentative essay.</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Returning to the entrance activity, what paragraph would be part of the body of this argument? </a:t>
            </a:r>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“First of all, school gardens have been shown to improve students’ eating habits. Also, teachers see an increase in learning when students can tend a garden.” </a:t>
            </a:r>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These sentences are the reasons for the writer’s claim that the vacant lot should be used for a school garden. A complete argument would contain evidence for each reason and reasoning to explain how it all connects together.</a:t>
            </a: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Also note that “first of all” and “also” are transition words that you might have underlined.  They help connect the reasons in this paragraph. </a:t>
            </a: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3" name="Google Shape;12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C666E"/>
              </a:buClr>
              <a:buSzPts val="1100"/>
              <a:buFont typeface="Roboto Light"/>
              <a:buNone/>
            </a:pPr>
            <a:r>
              <a:rPr lang="en-US">
                <a:solidFill>
                  <a:srgbClr val="5C666E"/>
                </a:solidFill>
                <a:latin typeface="Roboto Light"/>
                <a:ea typeface="Roboto Light"/>
                <a:cs typeface="Roboto Light"/>
                <a:sym typeface="Roboto Light"/>
              </a:rPr>
              <a:t>Teacher will explain the elements of a conclusion within an argument: </a:t>
            </a: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Calibri"/>
              <a:buNone/>
            </a:pPr>
            <a:endParaRPr i="1">
              <a:solidFill>
                <a:srgbClr val="58595B"/>
              </a:solidFill>
              <a:latin typeface="Roboto Light"/>
              <a:ea typeface="Roboto Light"/>
              <a:cs typeface="Roboto Light"/>
              <a:sym typeface="Roboto Light"/>
            </a:endParaRPr>
          </a:p>
          <a:p>
            <a:pPr marL="457200" lvl="0" indent="0" algn="l" rtl="0">
              <a:spcBef>
                <a:spcPts val="0"/>
              </a:spcBef>
              <a:spcAft>
                <a:spcPts val="0"/>
              </a:spcAft>
              <a:buClr>
                <a:schemeClr val="dk1"/>
              </a:buClr>
              <a:buSzPts val="1100"/>
              <a:buFont typeface="Arial"/>
              <a:buNone/>
            </a:pPr>
            <a:r>
              <a:rPr lang="en-US" i="1">
                <a:solidFill>
                  <a:srgbClr val="58595B"/>
                </a:solidFill>
                <a:latin typeface="Roboto Light"/>
                <a:ea typeface="Roboto Light"/>
                <a:cs typeface="Roboto Light"/>
                <a:sym typeface="Roboto Light"/>
              </a:rPr>
              <a:t>Finally, your conclusion ends the argument.  In your conclusion you should summarize what you’ve already said and give a closing thought.</a:t>
            </a: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0" lvl="0" indent="0" algn="l" rtl="0">
              <a:spcBef>
                <a:spcPts val="0"/>
              </a:spcBef>
              <a:spcAft>
                <a:spcPts val="0"/>
              </a:spcAft>
              <a:buClr>
                <a:schemeClr val="dk1"/>
              </a:buClr>
              <a:buSzPts val="1100"/>
              <a:buFont typeface="Arial"/>
              <a:buNone/>
            </a:pPr>
            <a:r>
              <a:rPr lang="en-US">
                <a:solidFill>
                  <a:srgbClr val="5C666E"/>
                </a:solidFill>
                <a:latin typeface="Roboto Light"/>
                <a:ea typeface="Roboto Light"/>
                <a:cs typeface="Roboto Light"/>
                <a:sym typeface="Roboto Light"/>
              </a:rPr>
              <a:t>Teacher will ask students to share what paragraph from their Entry Ticket would be a part of the conclusion.</a:t>
            </a:r>
            <a:endParaRPr/>
          </a:p>
          <a:p>
            <a:pPr marL="0" lvl="0" indent="0" algn="l" rtl="0">
              <a:spcBef>
                <a:spcPts val="0"/>
              </a:spcBef>
              <a:spcAft>
                <a:spcPts val="0"/>
              </a:spcAft>
              <a:buClr>
                <a:schemeClr val="dk1"/>
              </a:buClr>
              <a:buSzPts val="1100"/>
              <a:buFont typeface="Arial"/>
              <a:buNone/>
            </a:pPr>
            <a:endParaRPr>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In the Entry Ticket, what’s left to serve as the conclusion?  </a:t>
            </a:r>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“For all these reasons, the vacant lot would be best used as a school garden. Please let the school board know that you support this option,” would be a part of the conclusion in the argument. </a:t>
            </a:r>
            <a:endParaRPr/>
          </a:p>
          <a:p>
            <a:pPr marL="457200" lvl="0" indent="0" algn="l" rtl="0">
              <a:lnSpc>
                <a:spcPct val="115000"/>
              </a:lnSpc>
              <a:spcBef>
                <a:spcPts val="0"/>
              </a:spcBef>
              <a:spcAft>
                <a:spcPts val="0"/>
              </a:spcAft>
              <a:buClr>
                <a:schemeClr val="dk1"/>
              </a:buClr>
              <a:buSzPts val="1100"/>
              <a:buFont typeface="Arial"/>
              <a:buNone/>
            </a:pPr>
            <a:endParaRPr i="1">
              <a:solidFill>
                <a:srgbClr val="5C666E"/>
              </a:solidFill>
              <a:latin typeface="Roboto Light"/>
              <a:ea typeface="Roboto Light"/>
              <a:cs typeface="Roboto Light"/>
              <a:sym typeface="Roboto Light"/>
            </a:endParaRPr>
          </a:p>
          <a:p>
            <a:pPr marL="457200" lvl="0" indent="0" algn="l" rtl="0">
              <a:lnSpc>
                <a:spcPct val="115000"/>
              </a:lnSpc>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These sentences sum up the information used in the argument and also include a call to action for the audience.</a:t>
            </a:r>
            <a:endParaRPr>
              <a:solidFill>
                <a:srgbClr val="5C666E"/>
              </a:solidFill>
              <a:latin typeface="Roboto Light"/>
              <a:ea typeface="Roboto Light"/>
              <a:cs typeface="Roboto Light"/>
              <a:sym typeface="Roboto Light"/>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0" name="Google Shape;13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0" algn="l" rtl="0">
              <a:spcBef>
                <a:spcPts val="0"/>
              </a:spcBef>
              <a:spcAft>
                <a:spcPts val="0"/>
              </a:spcAft>
              <a:buClr>
                <a:schemeClr val="dk1"/>
              </a:buClr>
              <a:buSzPts val="1100"/>
              <a:buFont typeface="Arial"/>
              <a:buNone/>
            </a:pPr>
            <a:r>
              <a:rPr lang="en-US" i="1">
                <a:solidFill>
                  <a:srgbClr val="5C666E"/>
                </a:solidFill>
                <a:latin typeface="Roboto Light"/>
                <a:ea typeface="Roboto Light"/>
                <a:cs typeface="Roboto Light"/>
                <a:sym typeface="Roboto Light"/>
              </a:rPr>
              <a:t>Within these brief paragraphs of the Entry Ticket, there were words and phrases to help make the organization clear to readers. For example, in the sentence “For all these reasons, the vacant lot would be best used as a school garden,” the words ``For all these reasons” signals a transition into the conclusion of the essay.</a:t>
            </a:r>
            <a:endParaRPr/>
          </a:p>
          <a:p>
            <a:pPr marL="0" lvl="0" indent="0" algn="l" rtl="0">
              <a:lnSpc>
                <a:spcPct val="100000"/>
              </a:lnSpc>
              <a:spcBef>
                <a:spcPts val="0"/>
              </a:spcBef>
              <a:spcAft>
                <a:spcPts val="0"/>
              </a:spcAft>
              <a:buClr>
                <a:schemeClr val="dk1"/>
              </a:buClr>
              <a:buSzPts val="1100"/>
              <a:buFont typeface="Calibri"/>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37" name="Google Shape;13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bg>
      <p:bgPr>
        <a:solidFill>
          <a:srgbClr val="127E67"/>
        </a:solidFill>
        <a:effectLst/>
      </p:bgPr>
    </p:bg>
    <p:spTree>
      <p:nvGrpSpPr>
        <p:cNvPr id="1" name="Shape 15"/>
        <p:cNvGrpSpPr/>
        <p:nvPr/>
      </p:nvGrpSpPr>
      <p:grpSpPr>
        <a:xfrm>
          <a:off x="0" y="0"/>
          <a:ext cx="0" cy="0"/>
          <a:chOff x="0" y="0"/>
          <a:chExt cx="0" cy="0"/>
        </a:xfrm>
      </p:grpSpPr>
      <p:sp>
        <p:nvSpPr>
          <p:cNvPr id="16" name="Google Shape;16;p14"/>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4"/>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14"/>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19" name="Google Shape;19;p14"/>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20" name="Google Shape;20;p14"/>
          <p:cNvPicPr preferRelativeResize="0"/>
          <p:nvPr/>
        </p:nvPicPr>
        <p:blipFill rotWithShape="1">
          <a:blip r:embed="rId3">
            <a:alphaModFix/>
          </a:blip>
          <a:srcRect l="5170" r="4427"/>
          <a:stretch/>
        </p:blipFill>
        <p:spPr>
          <a:xfrm>
            <a:off x="8514623" y="0"/>
            <a:ext cx="3677377" cy="6864395"/>
          </a:xfrm>
          <a:prstGeom prst="rect">
            <a:avLst/>
          </a:prstGeom>
          <a:solidFill>
            <a:srgbClr val="1ED2AC"/>
          </a:solid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127E67"/>
        </a:solidFill>
        <a:effectLst/>
      </p:bgPr>
    </p:bg>
    <p:spTree>
      <p:nvGrpSpPr>
        <p:cNvPr id="1" name="Shape 21"/>
        <p:cNvGrpSpPr/>
        <p:nvPr/>
      </p:nvGrpSpPr>
      <p:grpSpPr>
        <a:xfrm>
          <a:off x="0" y="0"/>
          <a:ext cx="0" cy="0"/>
          <a:chOff x="0" y="0"/>
          <a:chExt cx="0" cy="0"/>
        </a:xfrm>
      </p:grpSpPr>
      <p:sp>
        <p:nvSpPr>
          <p:cNvPr id="22" name="Google Shape;22;p15"/>
          <p:cNvSpPr>
            <a:spLocks noGrp="1"/>
          </p:cNvSpPr>
          <p:nvPr>
            <p:ph type="pic" idx="2"/>
          </p:nvPr>
        </p:nvSpPr>
        <p:spPr>
          <a:xfrm>
            <a:off x="6376657" y="231318"/>
            <a:ext cx="5586744" cy="7229904"/>
          </a:xfrm>
          <a:prstGeom prst="rect">
            <a:avLst/>
          </a:prstGeom>
          <a:solidFill>
            <a:schemeClr val="lt1">
              <a:alpha val="49803"/>
            </a:schemeClr>
          </a:solid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chemeClr val="lt1"/>
              </a:buClr>
              <a:buSzPts val="1400"/>
              <a:buFont typeface="Arial"/>
              <a:buNone/>
              <a:defRPr sz="1400" b="1" i="0" u="none" strike="noStrike" cap="none">
                <a:solidFill>
                  <a:schemeClr val="lt1"/>
                </a:solidFill>
                <a:latin typeface="Roboto"/>
                <a:ea typeface="Roboto"/>
                <a:cs typeface="Roboto"/>
                <a:sym typeface="Roboto"/>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15"/>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5"/>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lvl1pPr lvl="0" algn="l">
              <a:lnSpc>
                <a:spcPct val="120000"/>
              </a:lnSpc>
              <a:spcBef>
                <a:spcPts val="1000"/>
              </a:spcBef>
              <a:spcAft>
                <a:spcPts val="0"/>
              </a:spcAft>
              <a:buClr>
                <a:schemeClr val="lt1"/>
              </a:buClr>
              <a:buSzPts val="2200"/>
              <a:buNone/>
              <a:defRPr sz="2200" b="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5" name="Google Shape;25;p15"/>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26" name="Google Shape;26;p15"/>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200"/>
              <a:buNone/>
              <a:defRPr sz="1200"/>
            </a:lvl4pPr>
            <a:lvl5pPr marL="2286000" lvl="4" indent="-228600" algn="l">
              <a:lnSpc>
                <a:spcPct val="90000"/>
              </a:lnSpc>
              <a:spcBef>
                <a:spcPts val="500"/>
              </a:spcBef>
              <a:spcAft>
                <a:spcPts val="0"/>
              </a:spcAft>
              <a:buClr>
                <a:schemeClr val="dk1"/>
              </a:buClr>
              <a:buSzPts val="1200"/>
              <a:buNone/>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solidFill>
          <a:schemeClr val="lt1"/>
        </a:solidFill>
        <a:effectLst/>
      </p:bgPr>
    </p:bg>
    <p:spTree>
      <p:nvGrpSpPr>
        <p:cNvPr id="1" name="Shape 27"/>
        <p:cNvGrpSpPr/>
        <p:nvPr/>
      </p:nvGrpSpPr>
      <p:grpSpPr>
        <a:xfrm>
          <a:off x="0" y="0"/>
          <a:ext cx="0" cy="0"/>
          <a:chOff x="0" y="0"/>
          <a:chExt cx="0" cy="0"/>
        </a:xfrm>
      </p:grpSpPr>
      <p:sp>
        <p:nvSpPr>
          <p:cNvPr id="28" name="Google Shape;28;p16"/>
          <p:cNvSpPr/>
          <p:nvPr/>
        </p:nvSpPr>
        <p:spPr>
          <a:xfrm>
            <a:off x="0" y="0"/>
            <a:ext cx="6096000" cy="6858000"/>
          </a:xfrm>
          <a:prstGeom prst="rect">
            <a:avLst/>
          </a:prstGeom>
          <a:solidFill>
            <a:srgbClr val="127E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6"/>
          <p:cNvSpPr txBox="1">
            <a:spLocks noGrp="1"/>
          </p:cNvSpPr>
          <p:nvPr>
            <p:ph type="title"/>
          </p:nvPr>
        </p:nvSpPr>
        <p:spPr>
          <a:xfrm>
            <a:off x="660802" y="1777164"/>
            <a:ext cx="4807492" cy="3303667"/>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lt1"/>
              </a:buClr>
              <a:buSzPts val="5000"/>
              <a:buFont typeface="Roboto"/>
              <a:buNone/>
              <a:defRPr>
                <a:solidFill>
                  <a:schemeClr val="lt1"/>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0" name="Google Shape;30;p16"/>
          <p:cNvPicPr preferRelativeResize="0"/>
          <p:nvPr/>
        </p:nvPicPr>
        <p:blipFill rotWithShape="1">
          <a:blip r:embed="rId2">
            <a:alphaModFix/>
          </a:blip>
          <a:srcRect/>
          <a:stretch/>
        </p:blipFill>
        <p:spPr>
          <a:xfrm>
            <a:off x="660802" y="6293701"/>
            <a:ext cx="710731" cy="201694"/>
          </a:xfrm>
          <a:prstGeom prst="rect">
            <a:avLst/>
          </a:prstGeom>
          <a:noFill/>
          <a:ln>
            <a:noFill/>
          </a:ln>
        </p:spPr>
      </p:pic>
      <p:sp>
        <p:nvSpPr>
          <p:cNvPr id="31" name="Google Shape;31;p16"/>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16"/>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4_Custom Layout">
  <p:cSld name="4_Custom Layout">
    <p:bg>
      <p:bgPr>
        <a:solidFill>
          <a:schemeClr val="lt1"/>
        </a:solidFill>
        <a:effectLst/>
      </p:bgPr>
    </p:bg>
    <p:spTree>
      <p:nvGrpSpPr>
        <p:cNvPr id="1" name="Shape 33"/>
        <p:cNvGrpSpPr/>
        <p:nvPr/>
      </p:nvGrpSpPr>
      <p:grpSpPr>
        <a:xfrm>
          <a:off x="0" y="0"/>
          <a:ext cx="0" cy="0"/>
          <a:chOff x="0" y="0"/>
          <a:chExt cx="0" cy="0"/>
        </a:xfrm>
      </p:grpSpPr>
      <p:sp>
        <p:nvSpPr>
          <p:cNvPr id="34" name="Google Shape;34;p17"/>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5000"/>
              <a:buFont typeface="Roboto"/>
              <a:buNone/>
              <a:defRPr sz="5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5" name="Google Shape;35;p17"/>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36" name="Google Shape;36;p17"/>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37" name="Google Shape;37;p17"/>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38" name="Google Shape;38;p17"/>
          <p:cNvSpPr/>
          <p:nvPr/>
        </p:nvSpPr>
        <p:spPr>
          <a:xfrm>
            <a:off x="660801" y="3264100"/>
            <a:ext cx="405999" cy="405999"/>
          </a:xfrm>
          <a:prstGeom prst="ellipse">
            <a:avLst/>
          </a:prstGeom>
          <a:solidFill>
            <a:srgbClr val="F7635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1</a:t>
            </a:r>
            <a:endParaRPr/>
          </a:p>
        </p:txBody>
      </p:sp>
      <p:sp>
        <p:nvSpPr>
          <p:cNvPr id="39" name="Google Shape;39;p17"/>
          <p:cNvSpPr/>
          <p:nvPr/>
        </p:nvSpPr>
        <p:spPr>
          <a:xfrm>
            <a:off x="4631690" y="3264100"/>
            <a:ext cx="405999" cy="405999"/>
          </a:xfrm>
          <a:prstGeom prst="ellipse">
            <a:avLst/>
          </a:prstGeom>
          <a:solidFill>
            <a:srgbClr val="EEB72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2</a:t>
            </a:r>
            <a:endParaRPr/>
          </a:p>
        </p:txBody>
      </p:sp>
      <p:sp>
        <p:nvSpPr>
          <p:cNvPr id="40" name="Google Shape;40;p17"/>
          <p:cNvSpPr/>
          <p:nvPr/>
        </p:nvSpPr>
        <p:spPr>
          <a:xfrm>
            <a:off x="8602177" y="3264100"/>
            <a:ext cx="405999" cy="405999"/>
          </a:xfrm>
          <a:prstGeom prst="ellipse">
            <a:avLst/>
          </a:prstGeom>
          <a:solidFill>
            <a:srgbClr val="1ED2A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i="0" u="none" strike="noStrike" cap="none">
                <a:solidFill>
                  <a:schemeClr val="lt1"/>
                </a:solidFill>
                <a:latin typeface="Roboto"/>
                <a:ea typeface="Roboto"/>
                <a:cs typeface="Roboto"/>
                <a:sym typeface="Roboto"/>
              </a:rPr>
              <a:t>3</a:t>
            </a:r>
            <a:endParaRPr/>
          </a:p>
        </p:txBody>
      </p:sp>
      <p:sp>
        <p:nvSpPr>
          <p:cNvPr id="41" name="Google Shape;41;p17"/>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7"/>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bg>
      <p:bgPr>
        <a:solidFill>
          <a:schemeClr val="lt1"/>
        </a:solidFill>
        <a:effectLst/>
      </p:bgPr>
    </p:bg>
    <p:spTree>
      <p:nvGrpSpPr>
        <p:cNvPr id="1" name="Shape 44"/>
        <p:cNvGrpSpPr/>
        <p:nvPr/>
      </p:nvGrpSpPr>
      <p:grpSpPr>
        <a:xfrm>
          <a:off x="0" y="0"/>
          <a:ext cx="0" cy="0"/>
          <a:chOff x="0" y="0"/>
          <a:chExt cx="0" cy="0"/>
        </a:xfrm>
      </p:grpSpPr>
      <p:sp>
        <p:nvSpPr>
          <p:cNvPr id="45" name="Google Shape;45;p18"/>
          <p:cNvSpPr/>
          <p:nvPr/>
        </p:nvSpPr>
        <p:spPr>
          <a:xfrm>
            <a:off x="6096000" y="0"/>
            <a:ext cx="6096000" cy="6858000"/>
          </a:xfrm>
          <a:prstGeom prst="rect">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8"/>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47" name="Google Shape;47;p18"/>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48" name="Google Shape;48;p1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lvl1pPr lvl="0" algn="l">
              <a:lnSpc>
                <a:spcPct val="120000"/>
              </a:lnSpc>
              <a:spcBef>
                <a:spcPts val="1000"/>
              </a:spcBef>
              <a:spcAft>
                <a:spcPts val="0"/>
              </a:spcAft>
              <a:buClr>
                <a:srgbClr val="212136"/>
              </a:buClr>
              <a:buSzPts val="2200"/>
              <a:buNone/>
              <a:defRPr sz="2200" b="0">
                <a:solidFill>
                  <a:srgbClr val="212136"/>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49" name="Google Shape;49;p18"/>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50" name="Google Shape;50;p18"/>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Custom Layout">
  <p:cSld name="3_Custom Layout">
    <p:bg>
      <p:bgPr>
        <a:solidFill>
          <a:schemeClr val="lt1"/>
        </a:solidFill>
        <a:effectLst/>
      </p:bgPr>
    </p:bg>
    <p:spTree>
      <p:nvGrpSpPr>
        <p:cNvPr id="1" name="Shape 51"/>
        <p:cNvGrpSpPr/>
        <p:nvPr/>
      </p:nvGrpSpPr>
      <p:grpSpPr>
        <a:xfrm>
          <a:off x="0" y="0"/>
          <a:ext cx="0" cy="0"/>
          <a:chOff x="0" y="0"/>
          <a:chExt cx="0" cy="0"/>
        </a:xfrm>
      </p:grpSpPr>
      <p:sp>
        <p:nvSpPr>
          <p:cNvPr id="52" name="Google Shape;52;p19"/>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lvl1pPr lvl="0" algn="l">
              <a:lnSpc>
                <a:spcPct val="100000"/>
              </a:lnSpc>
              <a:spcBef>
                <a:spcPts val="0"/>
              </a:spcBef>
              <a:spcAft>
                <a:spcPts val="0"/>
              </a:spcAft>
              <a:buClr>
                <a:srgbClr val="212136"/>
              </a:buClr>
              <a:buSzPts val="4000"/>
              <a:buFont typeface="Roboto"/>
              <a:buNone/>
              <a:defRPr sz="4000">
                <a:solidFill>
                  <a:srgbClr val="212136"/>
                </a:solidFill>
                <a:latin typeface="Roboto"/>
                <a:ea typeface="Roboto"/>
                <a:cs typeface="Roboto"/>
                <a:sym typeface="Roboto"/>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3" name="Google Shape;53;p19"/>
          <p:cNvPicPr preferRelativeResize="0"/>
          <p:nvPr/>
        </p:nvPicPr>
        <p:blipFill rotWithShape="1">
          <a:blip r:embed="rId2">
            <a:alphaModFix/>
          </a:blip>
          <a:srcRect/>
          <a:stretch/>
        </p:blipFill>
        <p:spPr>
          <a:xfrm>
            <a:off x="660801" y="6293701"/>
            <a:ext cx="710731" cy="201694"/>
          </a:xfrm>
          <a:prstGeom prst="rect">
            <a:avLst/>
          </a:prstGeom>
          <a:noFill/>
          <a:ln>
            <a:noFill/>
          </a:ln>
        </p:spPr>
      </p:pic>
      <p:pic>
        <p:nvPicPr>
          <p:cNvPr id="54" name="Google Shape;54;p19"/>
          <p:cNvPicPr preferRelativeResize="0"/>
          <p:nvPr/>
        </p:nvPicPr>
        <p:blipFill rotWithShape="1">
          <a:blip r:embed="rId3">
            <a:alphaModFix/>
          </a:blip>
          <a:srcRect/>
          <a:stretch/>
        </p:blipFill>
        <p:spPr>
          <a:xfrm>
            <a:off x="660801" y="6293700"/>
            <a:ext cx="710731" cy="201694"/>
          </a:xfrm>
          <a:prstGeom prst="rect">
            <a:avLst/>
          </a:prstGeom>
          <a:noFill/>
          <a:ln>
            <a:noFill/>
          </a:ln>
        </p:spPr>
      </p:pic>
      <p:sp>
        <p:nvSpPr>
          <p:cNvPr id="55" name="Google Shape;55;p19"/>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212136"/>
                </a:solidFill>
                <a:latin typeface="Roboto"/>
                <a:ea typeface="Roboto"/>
                <a:cs typeface="Roboto"/>
                <a:sym typeface="Roboto"/>
              </a:rPr>
              <a:t>‹#›</a:t>
            </a:fld>
            <a:endParaRPr sz="1200" b="0" i="0" u="none" strike="noStrike" cap="none">
              <a:solidFill>
                <a:srgbClr val="212136"/>
              </a:solidFill>
              <a:latin typeface="Roboto"/>
              <a:ea typeface="Roboto"/>
              <a:cs typeface="Roboto"/>
              <a:sym typeface="Roboto"/>
            </a:endParaRPr>
          </a:p>
        </p:txBody>
      </p:sp>
      <p:sp>
        <p:nvSpPr>
          <p:cNvPr id="56" name="Google Shape;56;p19"/>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9"/>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9"/>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9"/>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9"/>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9"/>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19"/>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9"/>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9"/>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0"/>
              </a:spcBef>
              <a:spcAft>
                <a:spcPts val="0"/>
              </a:spcAft>
              <a:buClr>
                <a:srgbClr val="127E67"/>
              </a:buClr>
              <a:buSzPts val="2000"/>
              <a:buNone/>
              <a:defRPr sz="2000" b="1">
                <a:solidFill>
                  <a:srgbClr val="127E67"/>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9"/>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9"/>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9"/>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lvl1pPr marL="457200" lvl="0" indent="-228600" algn="l">
              <a:lnSpc>
                <a:spcPct val="120000"/>
              </a:lnSpc>
              <a:spcBef>
                <a:spcPts val="1000"/>
              </a:spcBef>
              <a:spcAft>
                <a:spcPts val="0"/>
              </a:spcAft>
              <a:buClr>
                <a:schemeClr val="dk1"/>
              </a:buClr>
              <a:buSzPts val="1400"/>
              <a:buNone/>
              <a:defRPr sz="1400" b="0"/>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6C49A2"/>
        </a:solidFill>
        <a:effectLst/>
      </p:bgPr>
    </p:bg>
    <p:spTree>
      <p:nvGrpSpPr>
        <p:cNvPr id="1" name="Shape 68"/>
        <p:cNvGrpSpPr/>
        <p:nvPr/>
      </p:nvGrpSpPr>
      <p:grpSpPr>
        <a:xfrm>
          <a:off x="0" y="0"/>
          <a:ext cx="0" cy="0"/>
          <a:chOff x="0" y="0"/>
          <a:chExt cx="0" cy="0"/>
        </a:xfrm>
      </p:grpSpPr>
      <p:sp>
        <p:nvSpPr>
          <p:cNvPr id="69" name="Google Shape;69;p20"/>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lvl1pPr lvl="0" algn="l">
              <a:lnSpc>
                <a:spcPct val="90000"/>
              </a:lnSpc>
              <a:spcBef>
                <a:spcPts val="0"/>
              </a:spcBef>
              <a:spcAft>
                <a:spcPts val="0"/>
              </a:spcAft>
              <a:buClr>
                <a:schemeClr val="lt1"/>
              </a:buClr>
              <a:buSzPts val="5000"/>
              <a:buFont typeface="Roboto Slab"/>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Autofit/>
          </a:bodyPr>
          <a:lstStyle>
            <a:lvl1pPr lvl="0" algn="l">
              <a:lnSpc>
                <a:spcPct val="90000"/>
              </a:lnSpc>
              <a:spcBef>
                <a:spcPts val="1000"/>
              </a:spcBef>
              <a:spcAft>
                <a:spcPts val="0"/>
              </a:spcAft>
              <a:buClr>
                <a:schemeClr val="lt1"/>
              </a:buClr>
              <a:buSzPts val="1800"/>
              <a:buNone/>
              <a:defRPr sz="1800" b="1">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71" name="Google Shape;71;p20"/>
          <p:cNvPicPr preferRelativeResize="0"/>
          <p:nvPr/>
        </p:nvPicPr>
        <p:blipFill rotWithShape="1">
          <a:blip r:embed="rId2">
            <a:alphaModFix/>
          </a:blip>
          <a:srcRect/>
          <a:stretch/>
        </p:blipFill>
        <p:spPr>
          <a:xfrm>
            <a:off x="660801" y="6293701"/>
            <a:ext cx="710731" cy="201694"/>
          </a:xfrm>
          <a:prstGeom prst="rect">
            <a:avLst/>
          </a:prstGeom>
          <a:noFill/>
          <a:ln>
            <a:noFill/>
          </a:ln>
        </p:spPr>
      </p:pic>
      <p:sp>
        <p:nvSpPr>
          <p:cNvPr id="72" name="Google Shape;72;p20"/>
          <p:cNvSpPr txBox="1"/>
          <p:nvPr/>
        </p:nvSpPr>
        <p:spPr>
          <a:xfrm>
            <a:off x="8787998" y="6211985"/>
            <a:ext cx="2743200"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pic>
        <p:nvPicPr>
          <p:cNvPr id="73" name="Google Shape;73;p20"/>
          <p:cNvPicPr preferRelativeResize="0"/>
          <p:nvPr/>
        </p:nvPicPr>
        <p:blipFill rotWithShape="1">
          <a:blip r:embed="rId3">
            <a:alphaModFix/>
          </a:blip>
          <a:srcRect l="7142" t="-1" r="2497" b="138"/>
          <a:stretch/>
        </p:blipFill>
        <p:spPr>
          <a:xfrm>
            <a:off x="8514623" y="0"/>
            <a:ext cx="3677377" cy="6857999"/>
          </a:xfrm>
          <a:prstGeom prst="rect">
            <a:avLst/>
          </a:prstGeom>
          <a:solidFill>
            <a:srgbClr val="1ED2AC"/>
          </a:solid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000"/>
              <a:buFont typeface="Roboto Slab"/>
              <a:buNone/>
              <a:defRPr sz="5000" b="1" i="0" u="none" strike="noStrike" cap="none">
                <a:solidFill>
                  <a:schemeClr val="dk1"/>
                </a:solidFill>
                <a:latin typeface="Roboto Slab"/>
                <a:ea typeface="Roboto Slab"/>
                <a:cs typeface="Roboto Slab"/>
                <a:sym typeface="Roboto Slab"/>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Roboto"/>
                <a:ea typeface="Roboto"/>
                <a:cs typeface="Roboto"/>
                <a:sym typeface="Roboto"/>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Roboto"/>
                <a:ea typeface="Roboto"/>
                <a:cs typeface="Roboto"/>
                <a:sym typeface="Robo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Roboto"/>
                <a:ea typeface="Roboto"/>
                <a:cs typeface="Roboto"/>
                <a:sym typeface="Roboto"/>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212136"/>
                </a:solidFill>
                <a:latin typeface="Calibri"/>
                <a:ea typeface="Calibri"/>
                <a:cs typeface="Calibri"/>
                <a:sym typeface="Calibri"/>
              </a:defRPr>
            </a:lvl1pPr>
            <a:lvl2pPr marL="0" marR="0" lvl="1" indent="0" algn="r" rtl="0">
              <a:spcBef>
                <a:spcPts val="0"/>
              </a:spcBef>
              <a:buNone/>
              <a:defRPr sz="1200" b="0" i="0" u="none" strike="noStrike" cap="none">
                <a:solidFill>
                  <a:srgbClr val="212136"/>
                </a:solidFill>
                <a:latin typeface="Calibri"/>
                <a:ea typeface="Calibri"/>
                <a:cs typeface="Calibri"/>
                <a:sym typeface="Calibri"/>
              </a:defRPr>
            </a:lvl2pPr>
            <a:lvl3pPr marL="0" marR="0" lvl="2" indent="0" algn="r" rtl="0">
              <a:spcBef>
                <a:spcPts val="0"/>
              </a:spcBef>
              <a:buNone/>
              <a:defRPr sz="1200" b="0" i="0" u="none" strike="noStrike" cap="none">
                <a:solidFill>
                  <a:srgbClr val="212136"/>
                </a:solidFill>
                <a:latin typeface="Calibri"/>
                <a:ea typeface="Calibri"/>
                <a:cs typeface="Calibri"/>
                <a:sym typeface="Calibri"/>
              </a:defRPr>
            </a:lvl3pPr>
            <a:lvl4pPr marL="0" marR="0" lvl="3" indent="0" algn="r" rtl="0">
              <a:spcBef>
                <a:spcPts val="0"/>
              </a:spcBef>
              <a:buNone/>
              <a:defRPr sz="1200" b="0" i="0" u="none" strike="noStrike" cap="none">
                <a:solidFill>
                  <a:srgbClr val="212136"/>
                </a:solidFill>
                <a:latin typeface="Calibri"/>
                <a:ea typeface="Calibri"/>
                <a:cs typeface="Calibri"/>
                <a:sym typeface="Calibri"/>
              </a:defRPr>
            </a:lvl4pPr>
            <a:lvl5pPr marL="0" marR="0" lvl="4" indent="0" algn="r" rtl="0">
              <a:spcBef>
                <a:spcPts val="0"/>
              </a:spcBef>
              <a:buNone/>
              <a:defRPr sz="1200" b="0" i="0" u="none" strike="noStrike" cap="none">
                <a:solidFill>
                  <a:srgbClr val="212136"/>
                </a:solidFill>
                <a:latin typeface="Calibri"/>
                <a:ea typeface="Calibri"/>
                <a:cs typeface="Calibri"/>
                <a:sym typeface="Calibri"/>
              </a:defRPr>
            </a:lvl5pPr>
            <a:lvl6pPr marL="0" marR="0" lvl="5" indent="0" algn="r" rtl="0">
              <a:spcBef>
                <a:spcPts val="0"/>
              </a:spcBef>
              <a:buNone/>
              <a:defRPr sz="1200" b="0" i="0" u="none" strike="noStrike" cap="none">
                <a:solidFill>
                  <a:srgbClr val="212136"/>
                </a:solidFill>
                <a:latin typeface="Calibri"/>
                <a:ea typeface="Calibri"/>
                <a:cs typeface="Calibri"/>
                <a:sym typeface="Calibri"/>
              </a:defRPr>
            </a:lvl6pPr>
            <a:lvl7pPr marL="0" marR="0" lvl="6" indent="0" algn="r" rtl="0">
              <a:spcBef>
                <a:spcPts val="0"/>
              </a:spcBef>
              <a:buNone/>
              <a:defRPr sz="1200" b="0" i="0" u="none" strike="noStrike" cap="none">
                <a:solidFill>
                  <a:srgbClr val="212136"/>
                </a:solidFill>
                <a:latin typeface="Calibri"/>
                <a:ea typeface="Calibri"/>
                <a:cs typeface="Calibri"/>
                <a:sym typeface="Calibri"/>
              </a:defRPr>
            </a:lvl7pPr>
            <a:lvl8pPr marL="0" marR="0" lvl="7" indent="0" algn="r" rtl="0">
              <a:spcBef>
                <a:spcPts val="0"/>
              </a:spcBef>
              <a:buNone/>
              <a:defRPr sz="1200" b="0" i="0" u="none" strike="noStrike" cap="none">
                <a:solidFill>
                  <a:srgbClr val="212136"/>
                </a:solidFill>
                <a:latin typeface="Calibri"/>
                <a:ea typeface="Calibri"/>
                <a:cs typeface="Calibri"/>
                <a:sym typeface="Calibri"/>
              </a:defRPr>
            </a:lvl8pPr>
            <a:lvl9pPr marL="0" marR="0" lvl="8" indent="0" algn="r" rtl="0">
              <a:spcBef>
                <a:spcPts val="0"/>
              </a:spcBef>
              <a:buNone/>
              <a:defRPr sz="1200" b="0" i="0" u="none" strike="noStrike" cap="none">
                <a:solidFill>
                  <a:srgbClr val="212136"/>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
          <p:cNvSpPr txBox="1">
            <a:spLocks noGrp="1"/>
          </p:cNvSpPr>
          <p:nvPr>
            <p:ph type="ctrTitle"/>
          </p:nvPr>
        </p:nvSpPr>
        <p:spPr>
          <a:xfrm>
            <a:off x="660800" y="2582943"/>
            <a:ext cx="6557121" cy="2387600"/>
          </a:xfrm>
          <a:prstGeom prst="rect">
            <a:avLst/>
          </a:prstGeom>
          <a:noFill/>
          <a:ln>
            <a:noFill/>
          </a:ln>
        </p:spPr>
        <p:txBody>
          <a:bodyPr spcFirstLastPara="1" wrap="square" lIns="0" tIns="45700" rIns="0" bIns="45700" anchor="t" anchorCtr="0">
            <a:noAutofit/>
          </a:bodyPr>
          <a:lstStyle/>
          <a:p>
            <a:pPr marL="0" lvl="0" indent="0" algn="l" rtl="0">
              <a:lnSpc>
                <a:spcPct val="90000"/>
              </a:lnSpc>
              <a:spcBef>
                <a:spcPts val="0"/>
              </a:spcBef>
              <a:spcAft>
                <a:spcPts val="0"/>
              </a:spcAft>
              <a:buClr>
                <a:schemeClr val="lt1"/>
              </a:buClr>
              <a:buSzPts val="5000"/>
              <a:buFont typeface="Roboto Slab"/>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Introducing</a:t>
            </a:r>
            <a:b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b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Organization</a:t>
            </a:r>
            <a:endParaRPr/>
          </a:p>
        </p:txBody>
      </p:sp>
      <p:sp>
        <p:nvSpPr>
          <p:cNvPr id="80" name="Google Shape;80;p1"/>
          <p:cNvSpPr txBox="1">
            <a:spLocks noGrp="1"/>
          </p:cNvSpPr>
          <p:nvPr>
            <p:ph type="subTitle" idx="1"/>
          </p:nvPr>
        </p:nvSpPr>
        <p:spPr>
          <a:xfrm>
            <a:off x="660801" y="1991738"/>
            <a:ext cx="4647799" cy="365125"/>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lt1"/>
              </a:buClr>
              <a:buSzPts val="1800"/>
              <a:buNone/>
            </a:pPr>
            <a:r>
              <a:rPr lang="en-US"/>
              <a:t>Pre-Writing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0"/>
          <p:cNvSpPr txBox="1">
            <a:spLocks noGrp="1"/>
          </p:cNvSpPr>
          <p:nvPr>
            <p:ph type="title"/>
          </p:nvPr>
        </p:nvSpPr>
        <p:spPr>
          <a:xfrm>
            <a:off x="660800" y="792040"/>
            <a:ext cx="3111099" cy="2827806"/>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4000"/>
              <a:buFont typeface="Roboto"/>
              <a:buNone/>
            </a:pPr>
            <a:r>
              <a:rPr lang="en-US"/>
              <a:t>Transitions serve many purposes.</a:t>
            </a:r>
            <a:endParaRPr/>
          </a:p>
        </p:txBody>
      </p:sp>
      <p:sp>
        <p:nvSpPr>
          <p:cNvPr id="147" name="Google Shape;147;p10"/>
          <p:cNvSpPr txBox="1">
            <a:spLocks noGrp="1"/>
          </p:cNvSpPr>
          <p:nvPr>
            <p:ph type="body" idx="1"/>
          </p:nvPr>
        </p:nvSpPr>
        <p:spPr>
          <a:xfrm>
            <a:off x="4953000" y="792040"/>
            <a:ext cx="1781175" cy="74070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127E67"/>
              </a:buClr>
              <a:buSzPts val="2000"/>
              <a:buNone/>
            </a:pPr>
            <a:r>
              <a:rPr lang="en-US"/>
              <a:t>To show </a:t>
            </a:r>
            <a:endParaRPr/>
          </a:p>
          <a:p>
            <a:pPr marL="0" lvl="0" indent="0" algn="l" rtl="0">
              <a:lnSpc>
                <a:spcPct val="100000"/>
              </a:lnSpc>
              <a:spcBef>
                <a:spcPts val="0"/>
              </a:spcBef>
              <a:spcAft>
                <a:spcPts val="0"/>
              </a:spcAft>
              <a:buClr>
                <a:srgbClr val="127E67"/>
              </a:buClr>
              <a:buSzPts val="2000"/>
              <a:buNone/>
            </a:pPr>
            <a:r>
              <a:rPr lang="en-US"/>
              <a:t>order</a:t>
            </a:r>
            <a:endParaRPr/>
          </a:p>
        </p:txBody>
      </p:sp>
      <p:sp>
        <p:nvSpPr>
          <p:cNvPr id="148" name="Google Shape;148;p10"/>
          <p:cNvSpPr txBox="1">
            <a:spLocks noGrp="1"/>
          </p:cNvSpPr>
          <p:nvPr>
            <p:ph type="body" idx="2"/>
          </p:nvPr>
        </p:nvSpPr>
        <p:spPr>
          <a:xfrm>
            <a:off x="7350829" y="792040"/>
            <a:ext cx="1781175" cy="74070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127E67"/>
              </a:buClr>
              <a:buSzPts val="2000"/>
              <a:buNone/>
            </a:pPr>
            <a:r>
              <a:rPr lang="en-US"/>
              <a:t>To present evidence</a:t>
            </a:r>
            <a:endParaRPr/>
          </a:p>
        </p:txBody>
      </p:sp>
      <p:sp>
        <p:nvSpPr>
          <p:cNvPr id="149" name="Google Shape;149;p10"/>
          <p:cNvSpPr txBox="1">
            <a:spLocks noGrp="1"/>
          </p:cNvSpPr>
          <p:nvPr>
            <p:ph type="body" idx="3"/>
          </p:nvPr>
        </p:nvSpPr>
        <p:spPr>
          <a:xfrm>
            <a:off x="9750023" y="792040"/>
            <a:ext cx="1781175" cy="74070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127E67"/>
              </a:buClr>
              <a:buSzPts val="2000"/>
              <a:buNone/>
            </a:pPr>
            <a:r>
              <a:rPr lang="en-US"/>
              <a:t>To show importance</a:t>
            </a:r>
            <a:endParaRPr/>
          </a:p>
        </p:txBody>
      </p:sp>
      <p:sp>
        <p:nvSpPr>
          <p:cNvPr id="150" name="Google Shape;150;p10"/>
          <p:cNvSpPr txBox="1">
            <a:spLocks noGrp="1"/>
          </p:cNvSpPr>
          <p:nvPr>
            <p:ph type="body" idx="4"/>
          </p:nvPr>
        </p:nvSpPr>
        <p:spPr>
          <a:xfrm>
            <a:off x="7350829" y="1615685"/>
            <a:ext cx="1781175" cy="12192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For example…</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According to…</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Specifically…</a:t>
            </a:r>
            <a:endParaRPr>
              <a:solidFill>
                <a:srgbClr val="212136"/>
              </a:solidFill>
            </a:endParaRPr>
          </a:p>
          <a:p>
            <a:pPr marL="0" lvl="0" indent="0" algn="l" rtl="0">
              <a:lnSpc>
                <a:spcPct val="120000"/>
              </a:lnSpc>
              <a:spcBef>
                <a:spcPts val="1000"/>
              </a:spcBef>
              <a:spcAft>
                <a:spcPts val="0"/>
              </a:spcAft>
              <a:buClr>
                <a:schemeClr val="dk1"/>
              </a:buClr>
              <a:buSzPts val="1400"/>
              <a:buNone/>
            </a:pPr>
            <a:endParaRPr/>
          </a:p>
        </p:txBody>
      </p:sp>
      <p:sp>
        <p:nvSpPr>
          <p:cNvPr id="151" name="Google Shape;151;p10"/>
          <p:cNvSpPr txBox="1">
            <a:spLocks noGrp="1"/>
          </p:cNvSpPr>
          <p:nvPr>
            <p:ph type="body" idx="5"/>
          </p:nvPr>
        </p:nvSpPr>
        <p:spPr>
          <a:xfrm>
            <a:off x="4953000" y="1615685"/>
            <a:ext cx="1781175" cy="12192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First of all…</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Next…</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Finally…</a:t>
            </a:r>
            <a:endParaRPr>
              <a:solidFill>
                <a:srgbClr val="212136"/>
              </a:solidFill>
            </a:endParaRPr>
          </a:p>
          <a:p>
            <a:pPr marL="0" lvl="0" indent="0" algn="l" rtl="0">
              <a:lnSpc>
                <a:spcPct val="120000"/>
              </a:lnSpc>
              <a:spcBef>
                <a:spcPts val="1000"/>
              </a:spcBef>
              <a:spcAft>
                <a:spcPts val="0"/>
              </a:spcAft>
              <a:buClr>
                <a:schemeClr val="dk1"/>
              </a:buClr>
              <a:buSzPts val="1400"/>
              <a:buNone/>
            </a:pPr>
            <a:endParaRPr/>
          </a:p>
        </p:txBody>
      </p:sp>
      <p:sp>
        <p:nvSpPr>
          <p:cNvPr id="152" name="Google Shape;152;p10"/>
          <p:cNvSpPr txBox="1">
            <a:spLocks noGrp="1"/>
          </p:cNvSpPr>
          <p:nvPr>
            <p:ph type="body" idx="6"/>
          </p:nvPr>
        </p:nvSpPr>
        <p:spPr>
          <a:xfrm>
            <a:off x="9750023" y="1615685"/>
            <a:ext cx="1781175" cy="12192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Above all…</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Mainly…</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More importantly…</a:t>
            </a:r>
            <a:endParaRPr/>
          </a:p>
          <a:p>
            <a:pPr marL="0" lvl="0" indent="0" algn="l" rtl="0">
              <a:lnSpc>
                <a:spcPct val="120000"/>
              </a:lnSpc>
              <a:spcBef>
                <a:spcPts val="600"/>
              </a:spcBef>
              <a:spcAft>
                <a:spcPts val="0"/>
              </a:spcAft>
              <a:buClr>
                <a:srgbClr val="43B02A"/>
              </a:buClr>
              <a:buSzPts val="1960"/>
              <a:buNone/>
            </a:pPr>
            <a:r>
              <a:rPr lang="en-US">
                <a:solidFill>
                  <a:srgbClr val="212136"/>
                </a:solidFill>
              </a:rPr>
              <a:t>Surely…</a:t>
            </a:r>
            <a:endParaRPr/>
          </a:p>
          <a:p>
            <a:pPr marL="0" lvl="0" indent="0" algn="l" rtl="0">
              <a:lnSpc>
                <a:spcPct val="120000"/>
              </a:lnSpc>
              <a:spcBef>
                <a:spcPts val="1000"/>
              </a:spcBef>
              <a:spcAft>
                <a:spcPts val="0"/>
              </a:spcAft>
              <a:buClr>
                <a:schemeClr val="dk1"/>
              </a:buClr>
              <a:buSzPts val="1400"/>
              <a:buNone/>
            </a:pPr>
            <a:endParaRPr/>
          </a:p>
        </p:txBody>
      </p:sp>
      <p:sp>
        <p:nvSpPr>
          <p:cNvPr id="153" name="Google Shape;153;p10"/>
          <p:cNvSpPr txBox="1">
            <a:spLocks noGrp="1"/>
          </p:cNvSpPr>
          <p:nvPr>
            <p:ph type="body" idx="7"/>
          </p:nvPr>
        </p:nvSpPr>
        <p:spPr>
          <a:xfrm>
            <a:off x="4953000" y="3502012"/>
            <a:ext cx="1781175" cy="74070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127E67"/>
              </a:buClr>
              <a:buSzPts val="2000"/>
              <a:buNone/>
            </a:pPr>
            <a:r>
              <a:rPr lang="en-US"/>
              <a:t>To show an outcome</a:t>
            </a:r>
            <a:endParaRPr/>
          </a:p>
        </p:txBody>
      </p:sp>
      <p:sp>
        <p:nvSpPr>
          <p:cNvPr id="154" name="Google Shape;154;p10"/>
          <p:cNvSpPr txBox="1">
            <a:spLocks noGrp="1"/>
          </p:cNvSpPr>
          <p:nvPr>
            <p:ph type="body" idx="8"/>
          </p:nvPr>
        </p:nvSpPr>
        <p:spPr>
          <a:xfrm>
            <a:off x="7350829" y="3502012"/>
            <a:ext cx="1781175" cy="74070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127E67"/>
              </a:buClr>
              <a:buSzPts val="2000"/>
              <a:buNone/>
            </a:pPr>
            <a:r>
              <a:rPr lang="en-US"/>
              <a:t>To compare ideas</a:t>
            </a:r>
            <a:endParaRPr/>
          </a:p>
        </p:txBody>
      </p:sp>
      <p:sp>
        <p:nvSpPr>
          <p:cNvPr id="155" name="Google Shape;155;p10"/>
          <p:cNvSpPr txBox="1">
            <a:spLocks noGrp="1"/>
          </p:cNvSpPr>
          <p:nvPr>
            <p:ph type="body" idx="9"/>
          </p:nvPr>
        </p:nvSpPr>
        <p:spPr>
          <a:xfrm>
            <a:off x="9750023" y="3502012"/>
            <a:ext cx="1781175" cy="740705"/>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127E67"/>
              </a:buClr>
              <a:buSzPts val="2000"/>
              <a:buNone/>
            </a:pPr>
            <a:r>
              <a:rPr lang="en-US"/>
              <a:t>To contrast ideas</a:t>
            </a:r>
            <a:endParaRPr/>
          </a:p>
        </p:txBody>
      </p:sp>
      <p:sp>
        <p:nvSpPr>
          <p:cNvPr id="156" name="Google Shape;156;p10"/>
          <p:cNvSpPr txBox="1">
            <a:spLocks noGrp="1"/>
          </p:cNvSpPr>
          <p:nvPr>
            <p:ph type="body" idx="13"/>
          </p:nvPr>
        </p:nvSpPr>
        <p:spPr>
          <a:xfrm>
            <a:off x="7350829" y="4325657"/>
            <a:ext cx="1781175" cy="12192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At the same time…</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In the same way…</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Likewise…</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Similarly…</a:t>
            </a:r>
            <a:endParaRPr>
              <a:solidFill>
                <a:srgbClr val="212136"/>
              </a:solidFill>
            </a:endParaRPr>
          </a:p>
          <a:p>
            <a:pPr marL="0" lvl="0" indent="0" algn="l" rtl="0">
              <a:lnSpc>
                <a:spcPct val="120000"/>
              </a:lnSpc>
              <a:spcBef>
                <a:spcPts val="1000"/>
              </a:spcBef>
              <a:spcAft>
                <a:spcPts val="0"/>
              </a:spcAft>
              <a:buClr>
                <a:schemeClr val="dk1"/>
              </a:buClr>
              <a:buSzPts val="1400"/>
              <a:buNone/>
            </a:pPr>
            <a:endParaRPr/>
          </a:p>
        </p:txBody>
      </p:sp>
      <p:sp>
        <p:nvSpPr>
          <p:cNvPr id="157" name="Google Shape;157;p10"/>
          <p:cNvSpPr txBox="1">
            <a:spLocks noGrp="1"/>
          </p:cNvSpPr>
          <p:nvPr>
            <p:ph type="body" idx="14"/>
          </p:nvPr>
        </p:nvSpPr>
        <p:spPr>
          <a:xfrm>
            <a:off x="4953000" y="4325657"/>
            <a:ext cx="1781175" cy="12192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Therefore…</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For these reasons…</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As a result…</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Subsequently…</a:t>
            </a:r>
            <a:endParaRPr/>
          </a:p>
        </p:txBody>
      </p:sp>
      <p:sp>
        <p:nvSpPr>
          <p:cNvPr id="158" name="Google Shape;158;p10"/>
          <p:cNvSpPr txBox="1">
            <a:spLocks noGrp="1"/>
          </p:cNvSpPr>
          <p:nvPr>
            <p:ph type="body" idx="15"/>
          </p:nvPr>
        </p:nvSpPr>
        <p:spPr>
          <a:xfrm>
            <a:off x="9750023" y="4325657"/>
            <a:ext cx="1781175" cy="121920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43B02A"/>
              </a:buClr>
              <a:buSzPts val="1960"/>
              <a:buNone/>
            </a:pPr>
            <a:r>
              <a:rPr lang="en-US">
                <a:solidFill>
                  <a:srgbClr val="212136"/>
                </a:solidFill>
                <a:latin typeface="Roboto"/>
                <a:ea typeface="Roboto"/>
                <a:cs typeface="Roboto"/>
                <a:sym typeface="Roboto"/>
              </a:rPr>
              <a:t>Though…</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However…</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Instead…</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On the contrary…</a:t>
            </a:r>
            <a:endParaRPr/>
          </a:p>
          <a:p>
            <a:pPr marL="0" lvl="0" indent="0" algn="l" rtl="0">
              <a:lnSpc>
                <a:spcPct val="120000"/>
              </a:lnSpc>
              <a:spcBef>
                <a:spcPts val="600"/>
              </a:spcBef>
              <a:spcAft>
                <a:spcPts val="0"/>
              </a:spcAft>
              <a:buClr>
                <a:srgbClr val="43B02A"/>
              </a:buClr>
              <a:buSzPts val="1960"/>
              <a:buNone/>
            </a:pPr>
            <a:r>
              <a:rPr lang="en-US">
                <a:solidFill>
                  <a:srgbClr val="212136"/>
                </a:solidFill>
                <a:latin typeface="Roboto"/>
                <a:ea typeface="Roboto"/>
                <a:cs typeface="Roboto"/>
                <a:sym typeface="Roboto"/>
              </a:rPr>
              <a:t>On the other hand…</a:t>
            </a:r>
            <a:endParaRPr>
              <a:solidFill>
                <a:srgbClr val="212136"/>
              </a:solidFill>
            </a:endParaRPr>
          </a:p>
          <a:p>
            <a:pPr marL="0" lvl="0" indent="0" algn="l" rtl="0">
              <a:lnSpc>
                <a:spcPct val="120000"/>
              </a:lnSpc>
              <a:spcBef>
                <a:spcPts val="1000"/>
              </a:spcBef>
              <a:spcAft>
                <a:spcPts val="0"/>
              </a:spcAft>
              <a:buClr>
                <a:schemeClr val="dk1"/>
              </a:buClr>
              <a:buSzPts val="1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1"/>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You do it together.</a:t>
            </a:r>
            <a:endParaRPr/>
          </a:p>
        </p:txBody>
      </p:sp>
      <p:sp>
        <p:nvSpPr>
          <p:cNvPr id="165" name="Google Shape;165;p11"/>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Work together to identify the organization used in the model.</a:t>
            </a:r>
            <a:endParaRPr/>
          </a:p>
          <a:p>
            <a:pPr marL="0" lvl="0" indent="0" algn="l" rtl="0">
              <a:lnSpc>
                <a:spcPct val="120000"/>
              </a:lnSpc>
              <a:spcBef>
                <a:spcPts val="1000"/>
              </a:spcBef>
              <a:spcAft>
                <a:spcPts val="0"/>
              </a:spcAft>
              <a:buClr>
                <a:schemeClr val="lt1"/>
              </a:buClr>
              <a:buSzPts val="2200"/>
              <a:buNone/>
            </a:pPr>
            <a:endParaRPr/>
          </a:p>
        </p:txBody>
      </p:sp>
      <p:sp>
        <p:nvSpPr>
          <p:cNvPr id="166" name="Google Shape;166;p11"/>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11</a:t>
            </a:r>
            <a:endParaRPr/>
          </a:p>
        </p:txBody>
      </p:sp>
      <p:pic>
        <p:nvPicPr>
          <p:cNvPr id="167" name="Google Shape;167;p11"/>
          <p:cNvPicPr preferRelativeResize="0"/>
          <p:nvPr/>
        </p:nvPicPr>
        <p:blipFill>
          <a:blip r:embed="rId3">
            <a:alphaModFix/>
          </a:blip>
          <a:stretch>
            <a:fillRect/>
          </a:stretch>
        </p:blipFill>
        <p:spPr>
          <a:xfrm>
            <a:off x="6368526" y="294897"/>
            <a:ext cx="5544575" cy="71848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Independent Application</a:t>
            </a:r>
            <a:endParaRPr/>
          </a:p>
        </p:txBody>
      </p:sp>
      <p:sp>
        <p:nvSpPr>
          <p:cNvPr id="174" name="Google Shape;174;p1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Complete the activity to show how you would respond to the prompt.</a:t>
            </a:r>
            <a:endParaRPr/>
          </a:p>
          <a:p>
            <a:pPr marL="0" lvl="0" indent="0" algn="l" rtl="0">
              <a:lnSpc>
                <a:spcPct val="120000"/>
              </a:lnSpc>
              <a:spcBef>
                <a:spcPts val="1000"/>
              </a:spcBef>
              <a:spcAft>
                <a:spcPts val="0"/>
              </a:spcAft>
              <a:buClr>
                <a:schemeClr val="lt1"/>
              </a:buClr>
              <a:buSzPts val="2200"/>
              <a:buNone/>
            </a:pPr>
            <a:endParaRPr/>
          </a:p>
        </p:txBody>
      </p:sp>
      <p:sp>
        <p:nvSpPr>
          <p:cNvPr id="175" name="Google Shape;175;p1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12</a:t>
            </a:r>
            <a:endParaRPr/>
          </a:p>
        </p:txBody>
      </p:sp>
      <p:pic>
        <p:nvPicPr>
          <p:cNvPr id="176" name="Google Shape;176;p12"/>
          <p:cNvPicPr preferRelativeResize="0"/>
          <p:nvPr/>
        </p:nvPicPr>
        <p:blipFill>
          <a:blip r:embed="rId3">
            <a:alphaModFix/>
          </a:blip>
          <a:stretch>
            <a:fillRect/>
          </a:stretch>
        </p:blipFill>
        <p:spPr>
          <a:xfrm>
            <a:off x="6376651" y="218951"/>
            <a:ext cx="5586750" cy="7223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2"/>
          <p:cNvSpPr txBox="1">
            <a:spLocks noGrp="1"/>
          </p:cNvSpPr>
          <p:nvPr>
            <p:ph type="title"/>
          </p:nvPr>
        </p:nvSpPr>
        <p:spPr>
          <a:xfrm>
            <a:off x="660802" y="2032998"/>
            <a:ext cx="4807492" cy="1615457"/>
          </a:xfrm>
          <a:prstGeom prst="rect">
            <a:avLst/>
          </a:prstGeom>
          <a:noFill/>
          <a:ln>
            <a:noFill/>
          </a:ln>
        </p:spPr>
        <p:txBody>
          <a:bodyPr spcFirstLastPara="1" wrap="square" lIns="0" tIns="45700" rIns="0" bIns="45700" anchor="b" anchorCtr="0">
            <a:noAutofit/>
          </a:bodyPr>
          <a:lstStyle/>
          <a:p>
            <a:pPr marL="0" lvl="0" indent="0" algn="l" rtl="0">
              <a:lnSpc>
                <a:spcPct val="100000"/>
              </a:lnSpc>
              <a:spcBef>
                <a:spcPts val="0"/>
              </a:spcBef>
              <a:spcAft>
                <a:spcPts val="0"/>
              </a:spcAft>
              <a:buClr>
                <a:schemeClr val="lt1"/>
              </a:buClr>
              <a:buSzPts val="5000"/>
              <a:buFont typeface="Roboto"/>
              <a:buNone/>
            </a:pPr>
            <a:r>
              <a:rPr lang="en-US"/>
              <a:t>Entry Ticket</a:t>
            </a:r>
            <a:endParaRPr/>
          </a:p>
        </p:txBody>
      </p:sp>
      <p:sp>
        <p:nvSpPr>
          <p:cNvPr id="87" name="Google Shape;87;p2"/>
          <p:cNvSpPr txBox="1">
            <a:spLocks noGrp="1"/>
          </p:cNvSpPr>
          <p:nvPr>
            <p:ph type="subTitle" idx="1"/>
          </p:nvPr>
        </p:nvSpPr>
        <p:spPr>
          <a:xfrm>
            <a:off x="660801" y="3886200"/>
            <a:ext cx="4807492" cy="1900520"/>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chemeClr val="lt1"/>
              </a:buClr>
              <a:buSzPts val="2200"/>
              <a:buNone/>
            </a:pPr>
            <a:r>
              <a:rPr lang="en-US"/>
              <a:t>Complete the exercise to share what you know about organization.</a:t>
            </a:r>
            <a:endParaRPr/>
          </a:p>
        </p:txBody>
      </p:sp>
      <p:sp>
        <p:nvSpPr>
          <p:cNvPr id="88" name="Google Shape;88;p2"/>
          <p:cNvSpPr txBox="1">
            <a:spLocks noGrp="1"/>
          </p:cNvSpPr>
          <p:nvPr>
            <p:ph type="body" idx="3"/>
          </p:nvPr>
        </p:nvSpPr>
        <p:spPr>
          <a:xfrm>
            <a:off x="9834161" y="6274728"/>
            <a:ext cx="1697037" cy="229188"/>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Clr>
                <a:schemeClr val="dk1"/>
              </a:buClr>
              <a:buSzPts val="1200"/>
              <a:buNone/>
            </a:pPr>
            <a:r>
              <a:rPr lang="en-US"/>
              <a:t>2</a:t>
            </a:r>
            <a:endParaRPr/>
          </a:p>
        </p:txBody>
      </p:sp>
      <p:pic>
        <p:nvPicPr>
          <p:cNvPr id="89" name="Google Shape;89;p2"/>
          <p:cNvPicPr preferRelativeResize="0"/>
          <p:nvPr/>
        </p:nvPicPr>
        <p:blipFill>
          <a:blip r:embed="rId3">
            <a:alphaModFix/>
          </a:blip>
          <a:stretch>
            <a:fillRect/>
          </a:stretch>
        </p:blipFill>
        <p:spPr>
          <a:xfrm>
            <a:off x="6368525" y="291783"/>
            <a:ext cx="5544575" cy="71617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3"/>
          <p:cNvSpPr txBox="1">
            <a:spLocks noGrp="1"/>
          </p:cNvSpPr>
          <p:nvPr>
            <p:ph type="title"/>
          </p:nvPr>
        </p:nvSpPr>
        <p:spPr>
          <a:xfrm>
            <a:off x="660802" y="1777164"/>
            <a:ext cx="4807492"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What is an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a:t>
            </a:r>
            <a:r>
              <a:rPr lang="en-US"/>
              <a:t>rgument?</a:t>
            </a:r>
            <a:endParaRPr/>
          </a:p>
        </p:txBody>
      </p:sp>
      <p:sp>
        <p:nvSpPr>
          <p:cNvPr id="96" name="Google Shape;96;p3"/>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15000"/>
              </a:lnSpc>
              <a:spcBef>
                <a:spcPts val="0"/>
              </a:spcBef>
              <a:spcAft>
                <a:spcPts val="0"/>
              </a:spcAft>
              <a:buClr>
                <a:srgbClr val="212136"/>
              </a:buClr>
              <a:buSzPts val="1200"/>
              <a:buNone/>
            </a:pPr>
            <a:r>
              <a:rPr lang="en-US"/>
              <a:t>An </a:t>
            </a:r>
            <a:r>
              <a:rPr lang="en-US" b="1"/>
              <a:t>argument</a:t>
            </a:r>
            <a:r>
              <a:rPr lang="en-US"/>
              <a:t> is something we make to persuade others of our opinion or our position on an issue. </a:t>
            </a:r>
            <a:endParaRPr/>
          </a:p>
          <a:p>
            <a:pPr marL="0" lvl="0" indent="0" algn="l" rtl="0">
              <a:lnSpc>
                <a:spcPct val="115000"/>
              </a:lnSpc>
              <a:spcBef>
                <a:spcPts val="1600"/>
              </a:spcBef>
              <a:spcAft>
                <a:spcPts val="0"/>
              </a:spcAft>
              <a:buClr>
                <a:srgbClr val="212136"/>
              </a:buClr>
              <a:buSzPts val="1200"/>
              <a:buNone/>
            </a:pPr>
            <a:r>
              <a:rPr lang="en-US"/>
              <a:t>People make arguments to help others understand their ideas.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660800" y="792040"/>
            <a:ext cx="5435200" cy="17378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212136"/>
              </a:buClr>
              <a:buSzPts val="5000"/>
              <a:buFont typeface="Roboto"/>
              <a:buNone/>
            </a:pPr>
            <a:r>
              <a:rPr lang="en-US"/>
              <a:t>Parts of an </a:t>
            </a:r>
            <a:br>
              <a:rPr lang="en-US"/>
            </a:br>
            <a:r>
              <a:rPr lang="en-US"/>
              <a:t>Argument</a:t>
            </a:r>
            <a:endParaRPr/>
          </a:p>
        </p:txBody>
      </p:sp>
      <p:sp>
        <p:nvSpPr>
          <p:cNvPr id="103" name="Google Shape;103;p4"/>
          <p:cNvSpPr txBox="1">
            <a:spLocks noGrp="1"/>
          </p:cNvSpPr>
          <p:nvPr>
            <p:ph type="body" idx="1"/>
          </p:nvPr>
        </p:nvSpPr>
        <p:spPr>
          <a:xfrm>
            <a:off x="66040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000"/>
              <a:buNone/>
            </a:pPr>
            <a:r>
              <a:rPr lang="en-US">
                <a:solidFill>
                  <a:srgbClr val="212136"/>
                </a:solidFill>
              </a:rPr>
              <a:t>Arguments start with an </a:t>
            </a:r>
            <a:r>
              <a:rPr lang="en-US" b="1">
                <a:solidFill>
                  <a:srgbClr val="212136"/>
                </a:solidFill>
              </a:rPr>
              <a:t>introduction</a:t>
            </a:r>
            <a:r>
              <a:rPr lang="en-US">
                <a:solidFill>
                  <a:srgbClr val="212136"/>
                </a:solidFill>
              </a:rPr>
              <a:t>, which should contain a </a:t>
            </a:r>
            <a:r>
              <a:rPr lang="en-US" b="1">
                <a:solidFill>
                  <a:srgbClr val="212136"/>
                </a:solidFill>
              </a:rPr>
              <a:t>summary</a:t>
            </a:r>
            <a:r>
              <a:rPr lang="en-US">
                <a:solidFill>
                  <a:srgbClr val="212136"/>
                </a:solidFill>
              </a:rPr>
              <a:t> and the </a:t>
            </a:r>
            <a:r>
              <a:rPr lang="en-US" b="1">
                <a:solidFill>
                  <a:srgbClr val="212136"/>
                </a:solidFill>
              </a:rPr>
              <a:t>claim</a:t>
            </a:r>
            <a:r>
              <a:rPr lang="en-US">
                <a:solidFill>
                  <a:srgbClr val="212136"/>
                </a:solidFill>
              </a:rPr>
              <a:t>.</a:t>
            </a:r>
            <a:endParaRPr/>
          </a:p>
        </p:txBody>
      </p:sp>
      <p:sp>
        <p:nvSpPr>
          <p:cNvPr id="104" name="Google Shape;104;p4"/>
          <p:cNvSpPr txBox="1">
            <a:spLocks noGrp="1"/>
          </p:cNvSpPr>
          <p:nvPr>
            <p:ph type="body" idx="2"/>
          </p:nvPr>
        </p:nvSpPr>
        <p:spPr>
          <a:xfrm>
            <a:off x="4631690"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000"/>
              <a:buNone/>
            </a:pPr>
            <a:r>
              <a:rPr lang="en-US">
                <a:solidFill>
                  <a:srgbClr val="212136"/>
                </a:solidFill>
              </a:rPr>
              <a:t>The </a:t>
            </a:r>
            <a:r>
              <a:rPr lang="en-US" b="1">
                <a:solidFill>
                  <a:srgbClr val="212136"/>
                </a:solidFill>
              </a:rPr>
              <a:t>body</a:t>
            </a:r>
            <a:r>
              <a:rPr lang="en-US">
                <a:solidFill>
                  <a:srgbClr val="212136"/>
                </a:solidFill>
              </a:rPr>
              <a:t> of the argument contains </a:t>
            </a:r>
            <a:r>
              <a:rPr lang="en-US" b="1">
                <a:solidFill>
                  <a:srgbClr val="212136"/>
                </a:solidFill>
              </a:rPr>
              <a:t>reasons</a:t>
            </a:r>
            <a:r>
              <a:rPr lang="en-US">
                <a:solidFill>
                  <a:srgbClr val="212136"/>
                </a:solidFill>
              </a:rPr>
              <a:t> and </a:t>
            </a:r>
            <a:r>
              <a:rPr lang="en-US" b="1">
                <a:solidFill>
                  <a:srgbClr val="212136"/>
                </a:solidFill>
              </a:rPr>
              <a:t>evidence</a:t>
            </a:r>
            <a:r>
              <a:rPr lang="en-US">
                <a:solidFill>
                  <a:srgbClr val="212136"/>
                </a:solidFill>
              </a:rPr>
              <a:t> to support the claim.</a:t>
            </a:r>
            <a:endParaRPr/>
          </a:p>
          <a:p>
            <a:pPr marL="0" lvl="0" indent="0" algn="l" rtl="0">
              <a:lnSpc>
                <a:spcPct val="120000"/>
              </a:lnSpc>
              <a:spcBef>
                <a:spcPts val="1000"/>
              </a:spcBef>
              <a:spcAft>
                <a:spcPts val="0"/>
              </a:spcAft>
              <a:buClr>
                <a:schemeClr val="dk1"/>
              </a:buClr>
              <a:buSzPts val="2000"/>
              <a:buNone/>
            </a:pPr>
            <a:endParaRPr/>
          </a:p>
        </p:txBody>
      </p:sp>
      <p:sp>
        <p:nvSpPr>
          <p:cNvPr id="105" name="Google Shape;105;p4"/>
          <p:cNvSpPr txBox="1">
            <a:spLocks noGrp="1"/>
          </p:cNvSpPr>
          <p:nvPr>
            <p:ph type="body" idx="3"/>
          </p:nvPr>
        </p:nvSpPr>
        <p:spPr>
          <a:xfrm>
            <a:off x="8602578" y="3954463"/>
            <a:ext cx="2928620" cy="1920875"/>
          </a:xfrm>
          <a:prstGeom prst="rect">
            <a:avLst/>
          </a:prstGeom>
          <a:noFill/>
          <a:ln>
            <a:noFill/>
          </a:ln>
        </p:spPr>
        <p:txBody>
          <a:bodyPr spcFirstLastPara="1" wrap="square" lIns="0" tIns="45700" rIns="0" bIns="45700" anchor="t" anchorCtr="0">
            <a:noAutofit/>
          </a:bodyPr>
          <a:lstStyle/>
          <a:p>
            <a:pPr marL="0" lvl="0" indent="0" algn="l" rtl="0">
              <a:lnSpc>
                <a:spcPct val="120000"/>
              </a:lnSpc>
              <a:spcBef>
                <a:spcPts val="0"/>
              </a:spcBef>
              <a:spcAft>
                <a:spcPts val="0"/>
              </a:spcAft>
              <a:buClr>
                <a:srgbClr val="212136"/>
              </a:buClr>
              <a:buSzPts val="2000"/>
              <a:buNone/>
            </a:pPr>
            <a:r>
              <a:rPr lang="en-US">
                <a:solidFill>
                  <a:srgbClr val="212136"/>
                </a:solidFill>
              </a:rPr>
              <a:t>The argument ends with a </a:t>
            </a:r>
            <a:r>
              <a:rPr lang="en-US" b="1">
                <a:solidFill>
                  <a:srgbClr val="212136"/>
                </a:solidFill>
              </a:rPr>
              <a:t>conclusion</a:t>
            </a:r>
            <a:r>
              <a:rPr lang="en-US">
                <a:solidFill>
                  <a:srgbClr val="212136"/>
                </a:solidFill>
              </a:rPr>
              <a:t>, which recaps the main points of the argument.</a:t>
            </a:r>
            <a:endParaRPr/>
          </a:p>
          <a:p>
            <a:pPr marL="0" lvl="0" indent="0" algn="l" rtl="0">
              <a:lnSpc>
                <a:spcPct val="120000"/>
              </a:lnSpc>
              <a:spcBef>
                <a:spcPts val="1000"/>
              </a:spcBef>
              <a:spcAft>
                <a:spcPts val="0"/>
              </a:spcAft>
              <a:buClr>
                <a:schemeClr val="dk1"/>
              </a:buClr>
              <a:buSzPts val="20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5"/>
          <p:cNvSpPr txBox="1">
            <a:spLocks noGrp="1"/>
          </p:cNvSpPr>
          <p:nvPr>
            <p:ph type="title"/>
          </p:nvPr>
        </p:nvSpPr>
        <p:spPr>
          <a:xfrm>
            <a:off x="660802" y="1777164"/>
            <a:ext cx="4807492"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Sample</a:t>
            </a:r>
            <a:br>
              <a:rPr lang="en-US"/>
            </a:br>
            <a:r>
              <a:rPr lang="en-US"/>
              <a:t>Outline</a:t>
            </a:r>
            <a:endParaRPr/>
          </a:p>
        </p:txBody>
      </p:sp>
      <p:sp>
        <p:nvSpPr>
          <p:cNvPr id="112" name="Google Shape;112;p5"/>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15000"/>
              </a:lnSpc>
              <a:spcBef>
                <a:spcPts val="0"/>
              </a:spcBef>
              <a:spcAft>
                <a:spcPts val="0"/>
              </a:spcAft>
              <a:buClr>
                <a:srgbClr val="127E67"/>
              </a:buClr>
              <a:buSzPts val="1200"/>
              <a:buNone/>
            </a:pPr>
            <a:r>
              <a:rPr lang="en-US" b="1">
                <a:solidFill>
                  <a:srgbClr val="127E67"/>
                </a:solidFill>
              </a:rPr>
              <a:t>Introduction</a:t>
            </a:r>
            <a:r>
              <a:rPr lang="en-US"/>
              <a:t> </a:t>
            </a:r>
            <a:endParaRPr/>
          </a:p>
          <a:p>
            <a:pPr marL="365760" lvl="0" indent="0" algn="l" rtl="0">
              <a:lnSpc>
                <a:spcPct val="115000"/>
              </a:lnSpc>
              <a:spcBef>
                <a:spcPts val="1600"/>
              </a:spcBef>
              <a:spcAft>
                <a:spcPts val="0"/>
              </a:spcAft>
              <a:buClr>
                <a:srgbClr val="212136"/>
              </a:buClr>
              <a:buSzPts val="1200"/>
              <a:buNone/>
            </a:pPr>
            <a:r>
              <a:rPr lang="en-US" b="1"/>
              <a:t>Summary &amp; Claim</a:t>
            </a:r>
            <a:endParaRPr/>
          </a:p>
          <a:p>
            <a:pPr marL="0" lvl="0" indent="0" algn="l" rtl="0">
              <a:lnSpc>
                <a:spcPct val="115000"/>
              </a:lnSpc>
              <a:spcBef>
                <a:spcPts val="1600"/>
              </a:spcBef>
              <a:spcAft>
                <a:spcPts val="0"/>
              </a:spcAft>
              <a:buClr>
                <a:srgbClr val="127E67"/>
              </a:buClr>
              <a:buSzPts val="1200"/>
              <a:buNone/>
            </a:pPr>
            <a:r>
              <a:rPr lang="en-US" b="1">
                <a:solidFill>
                  <a:srgbClr val="127E67"/>
                </a:solidFill>
              </a:rPr>
              <a:t>Body</a:t>
            </a:r>
            <a:endParaRPr/>
          </a:p>
          <a:p>
            <a:pPr marL="365760" lvl="0" indent="0" algn="l" rtl="0">
              <a:lnSpc>
                <a:spcPct val="115000"/>
              </a:lnSpc>
              <a:spcBef>
                <a:spcPts val="1600"/>
              </a:spcBef>
              <a:spcAft>
                <a:spcPts val="0"/>
              </a:spcAft>
              <a:buClr>
                <a:srgbClr val="212136"/>
              </a:buClr>
              <a:buSzPts val="1200"/>
              <a:buNone/>
            </a:pPr>
            <a:r>
              <a:rPr lang="en-US" b="1"/>
              <a:t>1</a:t>
            </a:r>
            <a:r>
              <a:rPr lang="en-US" b="1" baseline="30000"/>
              <a:t>st</a:t>
            </a:r>
            <a:r>
              <a:rPr lang="en-US" b="1"/>
              <a:t> Paragraph</a:t>
            </a:r>
            <a:endParaRPr/>
          </a:p>
          <a:p>
            <a:pPr marL="365760" lvl="0" indent="0" algn="l" rtl="0">
              <a:lnSpc>
                <a:spcPct val="115000"/>
              </a:lnSpc>
              <a:spcBef>
                <a:spcPts val="600"/>
              </a:spcBef>
              <a:spcAft>
                <a:spcPts val="0"/>
              </a:spcAft>
              <a:buClr>
                <a:srgbClr val="212136"/>
              </a:buClr>
              <a:buSzPts val="1200"/>
              <a:buNone/>
            </a:pPr>
            <a:r>
              <a:rPr lang="en-US" sz="1600"/>
              <a:t>Reason, Evidence &amp; Reasoning</a:t>
            </a:r>
            <a:endParaRPr/>
          </a:p>
          <a:p>
            <a:pPr marL="365760" lvl="0" indent="0" algn="l" rtl="0">
              <a:lnSpc>
                <a:spcPct val="115000"/>
              </a:lnSpc>
              <a:spcBef>
                <a:spcPts val="1600"/>
              </a:spcBef>
              <a:spcAft>
                <a:spcPts val="0"/>
              </a:spcAft>
              <a:buClr>
                <a:srgbClr val="212136"/>
              </a:buClr>
              <a:buSzPts val="1200"/>
              <a:buNone/>
            </a:pPr>
            <a:r>
              <a:rPr lang="en-US" b="1"/>
              <a:t>2</a:t>
            </a:r>
            <a:r>
              <a:rPr lang="en-US" b="1" baseline="30000"/>
              <a:t>nd</a:t>
            </a:r>
            <a:r>
              <a:rPr lang="en-US" b="1"/>
              <a:t> Paragraph</a:t>
            </a:r>
            <a:endParaRPr/>
          </a:p>
          <a:p>
            <a:pPr marL="365760" lvl="0" indent="0" algn="l" rtl="0">
              <a:lnSpc>
                <a:spcPct val="115000"/>
              </a:lnSpc>
              <a:spcBef>
                <a:spcPts val="600"/>
              </a:spcBef>
              <a:spcAft>
                <a:spcPts val="0"/>
              </a:spcAft>
              <a:buClr>
                <a:srgbClr val="212136"/>
              </a:buClr>
              <a:buSzPts val="1200"/>
              <a:buNone/>
            </a:pPr>
            <a:r>
              <a:rPr lang="en-US" sz="1600"/>
              <a:t>Reason, Evidence &amp; Reasoning</a:t>
            </a:r>
            <a:endParaRPr/>
          </a:p>
          <a:p>
            <a:pPr marL="365760" lvl="0" indent="0" algn="l" rtl="0">
              <a:lnSpc>
                <a:spcPct val="115000"/>
              </a:lnSpc>
              <a:spcBef>
                <a:spcPts val="1600"/>
              </a:spcBef>
              <a:spcAft>
                <a:spcPts val="0"/>
              </a:spcAft>
              <a:buClr>
                <a:srgbClr val="212136"/>
              </a:buClr>
              <a:buSzPts val="1200"/>
              <a:buNone/>
            </a:pPr>
            <a:r>
              <a:rPr lang="en-US" b="1"/>
              <a:t>3</a:t>
            </a:r>
            <a:r>
              <a:rPr lang="en-US" b="1" baseline="30000"/>
              <a:t>rd</a:t>
            </a:r>
            <a:r>
              <a:rPr lang="en-US" b="1"/>
              <a:t> Paragraph</a:t>
            </a:r>
            <a:endParaRPr/>
          </a:p>
          <a:p>
            <a:pPr marL="365760" lvl="0" indent="0" algn="l" rtl="0">
              <a:lnSpc>
                <a:spcPct val="115000"/>
              </a:lnSpc>
              <a:spcBef>
                <a:spcPts val="600"/>
              </a:spcBef>
              <a:spcAft>
                <a:spcPts val="0"/>
              </a:spcAft>
              <a:buClr>
                <a:srgbClr val="212136"/>
              </a:buClr>
              <a:buSzPts val="1200"/>
              <a:buNone/>
            </a:pPr>
            <a:r>
              <a:rPr lang="en-US" sz="1600"/>
              <a:t>Reason, Evidence &amp; Reasoning</a:t>
            </a:r>
            <a:endParaRPr/>
          </a:p>
          <a:p>
            <a:pPr marL="0" lvl="0" indent="0" algn="l" rtl="0">
              <a:lnSpc>
                <a:spcPct val="115000"/>
              </a:lnSpc>
              <a:spcBef>
                <a:spcPts val="2200"/>
              </a:spcBef>
              <a:spcAft>
                <a:spcPts val="0"/>
              </a:spcAft>
              <a:buClr>
                <a:srgbClr val="127E67"/>
              </a:buClr>
              <a:buSzPts val="1200"/>
              <a:buNone/>
            </a:pPr>
            <a:r>
              <a:rPr lang="en-US" b="1">
                <a:solidFill>
                  <a:srgbClr val="127E67"/>
                </a:solidFill>
              </a:rPr>
              <a:t>Conclusion</a:t>
            </a:r>
            <a:endParaRPr b="1">
              <a:solidFill>
                <a:srgbClr val="127E67"/>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Font typeface="Roboto"/>
              <a:buNone/>
            </a:pPr>
            <a:r>
              <a:rPr lang="en-US"/>
              <a:t>Parts of an Argument: </a:t>
            </a:r>
            <a:br>
              <a:rPr lang="en-US"/>
            </a:br>
            <a:r>
              <a:rPr lang="en-US">
                <a:solidFill>
                  <a:srgbClr val="127E67"/>
                </a:solidFill>
              </a:rPr>
              <a:t>Introduction</a:t>
            </a:r>
            <a:endParaRPr/>
          </a:p>
        </p:txBody>
      </p:sp>
      <p:sp>
        <p:nvSpPr>
          <p:cNvPr id="119" name="Google Shape;119;p6"/>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1200"/>
              <a:buNone/>
            </a:pPr>
            <a:r>
              <a:rPr lang="en-US"/>
              <a:t>The </a:t>
            </a:r>
            <a:r>
              <a:rPr lang="en-US" b="1"/>
              <a:t>introduction</a:t>
            </a:r>
            <a:r>
              <a:rPr lang="en-US"/>
              <a:t> tells what your argument is about. </a:t>
            </a:r>
            <a:endParaRPr/>
          </a:p>
          <a:p>
            <a:pPr marL="0" lvl="0" indent="0" algn="l" rtl="0">
              <a:lnSpc>
                <a:spcPct val="120000"/>
              </a:lnSpc>
              <a:spcBef>
                <a:spcPts val="1200"/>
              </a:spcBef>
              <a:spcAft>
                <a:spcPts val="0"/>
              </a:spcAft>
              <a:buClr>
                <a:srgbClr val="212136"/>
              </a:buClr>
              <a:buSzPts val="1200"/>
              <a:buNone/>
            </a:pPr>
            <a:r>
              <a:rPr lang="en-US"/>
              <a:t>A strong </a:t>
            </a:r>
            <a:r>
              <a:rPr lang="en-US" b="1"/>
              <a:t>claim</a:t>
            </a:r>
            <a:r>
              <a:rPr lang="en-US"/>
              <a:t> should be included in the introduction. The rest of the argument will focus on the claim.</a:t>
            </a:r>
            <a:endParaRPr/>
          </a:p>
          <a:p>
            <a:pPr marL="0" lvl="0" indent="0" algn="l" rtl="0">
              <a:lnSpc>
                <a:spcPct val="120000"/>
              </a:lnSpc>
              <a:spcBef>
                <a:spcPts val="1200"/>
              </a:spcBef>
              <a:spcAft>
                <a:spcPts val="0"/>
              </a:spcAft>
              <a:buClr>
                <a:srgbClr val="212136"/>
              </a:buClr>
              <a:buSzPts val="1200"/>
              <a:buNone/>
            </a:pPr>
            <a:r>
              <a:rPr lang="en-US"/>
              <a:t>Including a </a:t>
            </a:r>
            <a:r>
              <a:rPr lang="en-US" b="1"/>
              <a:t>summary</a:t>
            </a:r>
            <a:r>
              <a:rPr lang="en-US"/>
              <a:t> of the “ongoing issue” helps show that you understand the topic.</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7"/>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Font typeface="Roboto"/>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Parts of an Argument: </a:t>
            </a:r>
            <a:b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br>
            <a:r>
              <a:rPr lang="en-US">
                <a:solidFill>
                  <a:srgbClr val="127E6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Body Paragraphs</a:t>
            </a:r>
            <a:endParaRPr/>
          </a:p>
        </p:txBody>
      </p:sp>
      <p:sp>
        <p:nvSpPr>
          <p:cNvPr id="126" name="Google Shape;126;p7"/>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1200"/>
              <a:buNone/>
            </a:pPr>
            <a:r>
              <a:rPr lang="en-US"/>
              <a:t>Body paragraphs support the claim by presenting </a:t>
            </a:r>
            <a:r>
              <a:rPr lang="en-US" b="1"/>
              <a:t>reasons</a:t>
            </a:r>
            <a:r>
              <a:rPr lang="en-US"/>
              <a:t>, </a:t>
            </a:r>
            <a:r>
              <a:rPr lang="en-US" b="1"/>
              <a:t>evidence</a:t>
            </a:r>
            <a:r>
              <a:rPr lang="en-US"/>
              <a:t>, and an explanation of how the evidence connects to the claim. This explanation is your </a:t>
            </a:r>
            <a:r>
              <a:rPr lang="en-US" b="1"/>
              <a:t>reasoning</a:t>
            </a:r>
            <a:r>
              <a:rPr lang="en-US"/>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8"/>
          <p:cNvSpPr txBox="1">
            <a:spLocks noGrp="1"/>
          </p:cNvSpPr>
          <p:nvPr>
            <p:ph type="title"/>
          </p:nvPr>
        </p:nvSpPr>
        <p:spPr>
          <a:xfrm>
            <a:off x="660802" y="2015095"/>
            <a:ext cx="3752578" cy="2827806"/>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rgbClr val="212136"/>
              </a:buClr>
              <a:buSzPts val="4000"/>
              <a:buFont typeface="Roboto"/>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Parts of an Argument: </a:t>
            </a:r>
            <a:b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br>
            <a:r>
              <a:rPr lang="en-US">
                <a:solidFill>
                  <a:srgbClr val="127E67"/>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Conclusion</a:t>
            </a:r>
            <a:endParaRPr>
              <a:solidFill>
                <a:srgbClr val="127E67"/>
              </a:solidFill>
            </a:endParaRPr>
          </a:p>
        </p:txBody>
      </p:sp>
      <p:sp>
        <p:nvSpPr>
          <p:cNvPr id="133" name="Google Shape;133;p8"/>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1200"/>
              <a:buNone/>
            </a:pPr>
            <a:r>
              <a:rPr lang="en-US"/>
              <a:t>The </a:t>
            </a:r>
            <a:r>
              <a:rPr lang="en-US" b="1"/>
              <a:t>conclusion</a:t>
            </a:r>
            <a:r>
              <a:rPr lang="en-US"/>
              <a:t> is the end of your argument. </a:t>
            </a:r>
            <a:endParaRPr/>
          </a:p>
          <a:p>
            <a:pPr marL="0" lvl="0" indent="0" algn="l" rtl="0">
              <a:lnSpc>
                <a:spcPct val="120000"/>
              </a:lnSpc>
              <a:spcBef>
                <a:spcPts val="1200"/>
              </a:spcBef>
              <a:spcAft>
                <a:spcPts val="0"/>
              </a:spcAft>
              <a:buClr>
                <a:srgbClr val="212136"/>
              </a:buClr>
              <a:buSzPts val="1200"/>
              <a:buNone/>
            </a:pPr>
            <a:r>
              <a:rPr lang="en-US"/>
              <a:t>The conclusion should summarize the reasons you presented and restate your claim.</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9"/>
          <p:cNvSpPr txBox="1">
            <a:spLocks noGrp="1"/>
          </p:cNvSpPr>
          <p:nvPr>
            <p:ph type="title"/>
          </p:nvPr>
        </p:nvSpPr>
        <p:spPr>
          <a:xfrm>
            <a:off x="660802" y="1777164"/>
            <a:ext cx="4807492" cy="3303667"/>
          </a:xfrm>
          <a:prstGeom prst="rect">
            <a:avLst/>
          </a:prstGeom>
          <a:noFill/>
          <a:ln>
            <a:noFill/>
          </a:ln>
        </p:spPr>
        <p:txBody>
          <a:bodyPr spcFirstLastPara="1" wrap="square" lIns="0" tIns="45700" rIns="0" bIns="45700" anchor="ctr" anchorCtr="0">
            <a:noAutofit/>
          </a:bodyPr>
          <a:lstStyle/>
          <a:p>
            <a:pPr marL="0" lvl="0" indent="0" algn="l" rtl="0">
              <a:lnSpc>
                <a:spcPct val="100000"/>
              </a:lnSpc>
              <a:spcBef>
                <a:spcPts val="0"/>
              </a:spcBef>
              <a:spcAft>
                <a:spcPts val="0"/>
              </a:spcAft>
              <a:buClr>
                <a:schemeClr val="lt1"/>
              </a:buClr>
              <a:buSzPts val="5000"/>
              <a:buFont typeface="Roboto"/>
              <a:buNone/>
            </a:pPr>
            <a:r>
              <a:rPr lang="en-US"/>
              <a:t>Using </a:t>
            </a:r>
            <a:br>
              <a:rPr lang="en-US"/>
            </a:br>
            <a:r>
              <a:rPr lang="en-US"/>
              <a:t>Transition Words and Phrases</a:t>
            </a:r>
            <a:endParaRPr/>
          </a:p>
        </p:txBody>
      </p:sp>
      <p:sp>
        <p:nvSpPr>
          <p:cNvPr id="140" name="Google Shape;140;p9"/>
          <p:cNvSpPr txBox="1">
            <a:spLocks noGrp="1"/>
          </p:cNvSpPr>
          <p:nvPr>
            <p:ph type="subTitle" idx="1"/>
          </p:nvPr>
        </p:nvSpPr>
        <p:spPr>
          <a:xfrm>
            <a:off x="6893766" y="891072"/>
            <a:ext cx="4637432" cy="5075853"/>
          </a:xfrm>
          <a:prstGeom prst="rect">
            <a:avLst/>
          </a:prstGeom>
          <a:noFill/>
          <a:ln>
            <a:noFill/>
          </a:ln>
        </p:spPr>
        <p:txBody>
          <a:bodyPr spcFirstLastPara="1" wrap="square" lIns="0" tIns="45700" rIns="0" bIns="45700" anchor="ctr" anchorCtr="0">
            <a:noAutofit/>
          </a:bodyPr>
          <a:lstStyle/>
          <a:p>
            <a:pPr marL="0" lvl="0" indent="0" algn="l" rtl="0">
              <a:lnSpc>
                <a:spcPct val="120000"/>
              </a:lnSpc>
              <a:spcBef>
                <a:spcPts val="0"/>
              </a:spcBef>
              <a:spcAft>
                <a:spcPts val="0"/>
              </a:spcAft>
              <a:buClr>
                <a:srgbClr val="212136"/>
              </a:buClr>
              <a:buSzPts val="1200"/>
              <a:buNone/>
            </a:pPr>
            <a:r>
              <a:rPr lang="en-US" b="1"/>
              <a:t>Transitions</a:t>
            </a:r>
            <a:r>
              <a:rPr lang="en-US"/>
              <a:t> are word and phrases that help connect the ideas in your argument.</a:t>
            </a:r>
            <a:endParaRPr/>
          </a:p>
          <a:p>
            <a:pPr marL="0" lvl="0" indent="0" algn="l" rtl="0">
              <a:lnSpc>
                <a:spcPct val="120000"/>
              </a:lnSpc>
              <a:spcBef>
                <a:spcPts val="1200"/>
              </a:spcBef>
              <a:spcAft>
                <a:spcPts val="0"/>
              </a:spcAft>
              <a:buClr>
                <a:srgbClr val="212136"/>
              </a:buClr>
              <a:buSzPts val="1200"/>
              <a:buNone/>
            </a:pPr>
            <a:r>
              <a:rPr lang="en-US"/>
              <a:t>You can use </a:t>
            </a:r>
            <a:r>
              <a:rPr lang="en-US" b="1"/>
              <a:t>transition words and phrases</a:t>
            </a:r>
            <a:r>
              <a:rPr lang="en-US"/>
              <a:t> to make your ideas and organization clear to readers.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1552</Words>
  <Application>Microsoft Macintosh PowerPoint</Application>
  <PresentationFormat>Widescreen</PresentationFormat>
  <Paragraphs>172</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Roboto Light</vt:lpstr>
      <vt:lpstr>Roboto</vt:lpstr>
      <vt:lpstr>Roboto Slab</vt:lpstr>
      <vt:lpstr>Calibri</vt:lpstr>
      <vt:lpstr>Office Theme</vt:lpstr>
      <vt:lpstr>Introducing Organization</vt:lpstr>
      <vt:lpstr>Entry Ticket</vt:lpstr>
      <vt:lpstr>What is an argument?</vt:lpstr>
      <vt:lpstr>Parts of an  Argument</vt:lpstr>
      <vt:lpstr>Sample Outline</vt:lpstr>
      <vt:lpstr>Parts of an Argument:  Introduction</vt:lpstr>
      <vt:lpstr>Parts of an Argument:  Body Paragraphs</vt:lpstr>
      <vt:lpstr>Parts of an Argument:  Conclusion</vt:lpstr>
      <vt:lpstr>Using  Transition Words and Phrases</vt:lpstr>
      <vt:lpstr>Transitions serve many purposes.</vt:lpstr>
      <vt:lpstr>You do it together.</vt:lpstr>
      <vt:lpstr>Independent 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Introducing Organization</dc:title>
  <dc:creator>Jackson Chu</dc:creator>
  <cp:lastModifiedBy>Elyse Gainor</cp:lastModifiedBy>
  <cp:revision>1</cp:revision>
  <dcterms:created xsi:type="dcterms:W3CDTF">2019-03-07T21:55:19Z</dcterms:created>
  <dcterms:modified xsi:type="dcterms:W3CDTF">2020-08-27T22:18:24Z</dcterms:modified>
</cp:coreProperties>
</file>