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Light" panose="02000000000000000000" pitchFamily="2" charset="0"/>
      <p:regular r:id="rId20"/>
      <p:bold r:id="rId21"/>
      <p:italic r:id="rId22"/>
      <p:boldItalic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MFCCPvvDao9HNcLm9kvKXqCS3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snapToObjects="1">
      <p:cViewPr varScale="1">
        <p:scale>
          <a:sx n="136" d="100"/>
          <a:sy n="136"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Teacher models the process of looking for details in order to make meaning. </a:t>
            </a:r>
            <a:r>
              <a:rPr lang="en-US">
                <a:solidFill>
                  <a:srgbClr val="58595B"/>
                </a:solidFill>
                <a:latin typeface="Roboto"/>
                <a:ea typeface="Roboto"/>
                <a:cs typeface="Roboto"/>
                <a:sym typeface="Roboto"/>
              </a:rPr>
              <a:t>Sample script:</a:t>
            </a:r>
            <a:endParaRPr/>
          </a:p>
          <a:p>
            <a:pPr marL="457200" lvl="0" indent="0" algn="l" rtl="0">
              <a:lnSpc>
                <a:spcPct val="100000"/>
              </a:lnSpc>
              <a:spcBef>
                <a:spcPts val="0"/>
              </a:spcBef>
              <a:spcAft>
                <a:spcPts val="0"/>
              </a:spcAft>
              <a:buClr>
                <a:schemeClr val="dk1"/>
              </a:buClr>
              <a:buSzPts val="1200"/>
              <a:buFont typeface="Calibri"/>
              <a:buNone/>
            </a:pPr>
            <a:endParaRPr>
              <a:solidFill>
                <a:srgbClr val="58595B"/>
              </a:solidFill>
              <a:latin typeface="Roboto"/>
              <a:ea typeface="Roboto"/>
              <a:cs typeface="Roboto"/>
              <a:sym typeface="Roboto"/>
            </a:endParaRPr>
          </a:p>
          <a:p>
            <a:pPr marL="457200" lvl="0" indent="0" algn="l" rtl="0">
              <a:lnSpc>
                <a:spcPct val="100000"/>
              </a:lnSpc>
              <a:spcBef>
                <a:spcPts val="0"/>
              </a:spcBef>
              <a:spcAft>
                <a:spcPts val="0"/>
              </a:spcAft>
              <a:buClr>
                <a:schemeClr val="dk1"/>
              </a:buClr>
              <a:buSzPts val="1100"/>
              <a:buFont typeface="Arial"/>
              <a:buNone/>
            </a:pPr>
            <a:r>
              <a:rPr lang="en-US">
                <a:solidFill>
                  <a:srgbClr val="58595B"/>
                </a:solidFill>
                <a:latin typeface="Roboto"/>
                <a:ea typeface="Roboto"/>
                <a:cs typeface="Roboto"/>
                <a:sym typeface="Roboto"/>
              </a:rPr>
              <a:t>"</a:t>
            </a:r>
            <a:r>
              <a:rPr lang="en-US" i="1">
                <a:solidFill>
                  <a:srgbClr val="58595B"/>
                </a:solidFill>
                <a:latin typeface="Roboto"/>
                <a:ea typeface="Roboto"/>
                <a:cs typeface="Roboto"/>
                <a:sym typeface="Roboto"/>
              </a:rPr>
              <a:t>What is the artist trying to convey with this picture? I am going to do a think-aloud so you can hear how I look for details when I start making meaning. </a:t>
            </a:r>
            <a:endParaRPr/>
          </a:p>
          <a:p>
            <a:pPr marL="457200" lvl="0" indent="0" algn="l" rtl="0">
              <a:lnSpc>
                <a:spcPct val="100000"/>
              </a:lnSpc>
              <a:spcBef>
                <a:spcPts val="0"/>
              </a:spcBef>
              <a:spcAft>
                <a:spcPts val="0"/>
              </a:spcAft>
              <a:buClr>
                <a:schemeClr val="dk1"/>
              </a:buClr>
              <a:buSzPts val="1100"/>
              <a:buFont typeface="Arial"/>
              <a:buNone/>
            </a:pPr>
            <a:endParaRPr i="1">
              <a:solidFill>
                <a:srgbClr val="58595B"/>
              </a:solidFill>
              <a:latin typeface="Roboto"/>
              <a:ea typeface="Roboto"/>
              <a:cs typeface="Roboto"/>
              <a:sym typeface="Roboto"/>
            </a:endParaRPr>
          </a:p>
          <a:p>
            <a:pPr marL="457200" lvl="0" indent="0" algn="l" rtl="0">
              <a:lnSpc>
                <a:spcPct val="100000"/>
              </a:lnSpc>
              <a:spcBef>
                <a:spcPts val="0"/>
              </a:spcBef>
              <a:spcAft>
                <a:spcPts val="0"/>
              </a:spcAft>
              <a:buClr>
                <a:schemeClr val="dk1"/>
              </a:buClr>
              <a:buSzPts val="1100"/>
              <a:buFont typeface="Arial"/>
              <a:buNone/>
            </a:pPr>
            <a:r>
              <a:rPr lang="en-US" i="1">
                <a:solidFill>
                  <a:srgbClr val="58595B"/>
                </a:solidFill>
                <a:latin typeface="Roboto"/>
                <a:ea typeface="Roboto"/>
                <a:cs typeface="Roboto"/>
                <a:sym typeface="Roboto"/>
              </a:rPr>
              <a:t>“I am noticing the man in the picture looks homeless, because he is on the ground holding a sign.” Can you help me find another detail that helps me understand the work of art?”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58595B"/>
                </a:solidFill>
                <a:latin typeface="Roboto"/>
                <a:ea typeface="Roboto"/>
                <a:cs typeface="Roboto"/>
                <a:sym typeface="Roboto"/>
              </a:rPr>
              <a:t>Teacher calls on students in large group and asks students to make a claim about the argument that the artist is trying to make.</a:t>
            </a:r>
            <a:endParaRPr/>
          </a:p>
          <a:p>
            <a:pPr marL="0" lvl="0" indent="0" algn="l" rtl="0">
              <a:lnSpc>
                <a:spcPct val="100000"/>
              </a:lnSpc>
              <a:spcBef>
                <a:spcPts val="0"/>
              </a:spcBef>
              <a:spcAft>
                <a:spcPts val="0"/>
              </a:spcAft>
              <a:buClr>
                <a:schemeClr val="dk1"/>
              </a:buClr>
              <a:buSzPts val="1100"/>
              <a:buFont typeface="Arial"/>
              <a:buNone/>
            </a:pPr>
            <a:endParaRPr>
              <a:solidFill>
                <a:srgbClr val="58595B"/>
              </a:solidFill>
              <a:latin typeface="Roboto"/>
              <a:ea typeface="Roboto"/>
              <a:cs typeface="Roboto"/>
              <a:sym typeface="Roboto"/>
            </a:endParaRPr>
          </a:p>
          <a:p>
            <a:pPr marL="457200" lvl="0" indent="0" algn="l" rtl="0">
              <a:lnSpc>
                <a:spcPct val="100000"/>
              </a:lnSpc>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“What else do you see in this picture? What other details support this idea?  Can you make a different argument about the artist’s intent?”</a:t>
            </a:r>
            <a:r>
              <a:rPr lang="en-US" i="1">
                <a:solidFill>
                  <a:srgbClr val="58595B"/>
                </a:solidFill>
                <a:latin typeface="Roboto Light"/>
                <a:ea typeface="Roboto Light"/>
                <a:cs typeface="Roboto Light"/>
                <a:sym typeface="Roboto Light"/>
              </a:rPr>
              <a:t> </a:t>
            </a:r>
            <a:endParaRPr>
              <a:solidFill>
                <a:srgbClr val="58595B"/>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rgbClr val="58595B"/>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rgbClr val="58595B"/>
                </a:solidFill>
                <a:latin typeface="Roboto"/>
                <a:ea typeface="Roboto"/>
                <a:cs typeface="Roboto"/>
                <a:sym typeface="Roboto"/>
              </a:rPr>
              <a:t>Teacher asks students to support their answers using details from the photo and to explain how the detail suggests that meaning.</a:t>
            </a:r>
            <a:r>
              <a:rPr lang="en-US">
                <a:solidFill>
                  <a:srgbClr val="58595B"/>
                </a:solidFill>
                <a:latin typeface="Roboto"/>
                <a:ea typeface="Roboto"/>
                <a:cs typeface="Roboto"/>
                <a:sym typeface="Roboto"/>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endParaRPr>
              <a:solidFill>
                <a:srgbClr val="58595B"/>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rgbClr val="58595B"/>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solidFill>
                  <a:srgbClr val="58595B"/>
                </a:solidFill>
                <a:latin typeface="Roboto"/>
                <a:ea typeface="Roboto"/>
                <a:cs typeface="Roboto"/>
                <a:sym typeface="Roboto"/>
              </a:rPr>
              <a:t>Teacher models the necessity of both the detail and the explanation. </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en-US">
                <a:solidFill>
                  <a:schemeClr val="dk1"/>
                </a:solidFill>
                <a:latin typeface="Roboto"/>
                <a:ea typeface="Roboto"/>
                <a:cs typeface="Roboto"/>
                <a:sym typeface="Roboto"/>
              </a:rPr>
              <a:t>Teacher models.</a:t>
            </a:r>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Roboto"/>
              <a:ea typeface="Roboto"/>
              <a:cs typeface="Roboto"/>
              <a:sym typeface="Roboto"/>
            </a:endParaRPr>
          </a:p>
          <a:p>
            <a:pPr marL="457200" lvl="0" indent="0" algn="l" rtl="0">
              <a:lnSpc>
                <a:spcPct val="100000"/>
              </a:lnSpc>
              <a:spcBef>
                <a:spcPts val="0"/>
              </a:spcBef>
              <a:spcAft>
                <a:spcPts val="0"/>
              </a:spcAft>
              <a:buClr>
                <a:schemeClr val="dk1"/>
              </a:buClr>
              <a:buSzPts val="1100"/>
              <a:buFont typeface="Arial"/>
              <a:buNone/>
            </a:pPr>
            <a:r>
              <a:rPr lang="en-US" i="1">
                <a:solidFill>
                  <a:srgbClr val="58595B"/>
                </a:solidFill>
                <a:latin typeface="Roboto"/>
                <a:ea typeface="Roboto"/>
                <a:cs typeface="Roboto"/>
                <a:sym typeface="Roboto"/>
              </a:rPr>
              <a:t>Here is a complete argument about the image: “The artist is arguing that the small efforts people make to help fix society’s problems, like homelessness, aren’t enough. </a:t>
            </a:r>
            <a:r>
              <a:rPr lang="en-US">
                <a:solidFill>
                  <a:srgbClr val="58595B"/>
                </a:solidFill>
                <a:latin typeface="Roboto"/>
                <a:ea typeface="Roboto"/>
                <a:cs typeface="Roboto"/>
                <a:sym typeface="Roboto"/>
              </a:rPr>
              <a:t>(This is the claim)</a:t>
            </a:r>
            <a:r>
              <a:rPr lang="en-US" i="1">
                <a:solidFill>
                  <a:srgbClr val="58595B"/>
                </a:solidFill>
                <a:latin typeface="Roboto"/>
                <a:ea typeface="Roboto"/>
                <a:cs typeface="Roboto"/>
                <a:sym typeface="Roboto"/>
              </a:rPr>
              <a:t>  In the picture, the man is seated on the ground and wrapped in blankets, suggesting that he is homeless. He has his cup out in front of him, asking for help.  But his sign says “Keep Your Coins, I want change,” </a:t>
            </a:r>
            <a:r>
              <a:rPr lang="en-US">
                <a:solidFill>
                  <a:srgbClr val="58595B"/>
                </a:solidFill>
                <a:latin typeface="Roboto"/>
                <a:ea typeface="Roboto"/>
                <a:cs typeface="Roboto"/>
                <a:sym typeface="Roboto"/>
              </a:rPr>
              <a:t>(these are details) </a:t>
            </a:r>
            <a:r>
              <a:rPr lang="en-US" i="1">
                <a:solidFill>
                  <a:srgbClr val="58595B"/>
                </a:solidFill>
                <a:latin typeface="Roboto"/>
                <a:ea typeface="Roboto"/>
                <a:cs typeface="Roboto"/>
                <a:sym typeface="Roboto"/>
              </a:rPr>
              <a:t>which suggests that what he really wants is a change in society, and not people’s pocket-change. </a:t>
            </a:r>
            <a:r>
              <a:rPr lang="en-US">
                <a:solidFill>
                  <a:srgbClr val="58595B"/>
                </a:solidFill>
                <a:latin typeface="Roboto"/>
                <a:ea typeface="Roboto"/>
                <a:cs typeface="Roboto"/>
                <a:sym typeface="Roboto"/>
              </a:rPr>
              <a:t>(This is the explanation)</a:t>
            </a:r>
            <a:r>
              <a:rPr lang="en-US" i="1">
                <a:solidFill>
                  <a:srgbClr val="58595B"/>
                </a:solidFill>
                <a:latin typeface="Roboto"/>
                <a:ea typeface="Roboto"/>
                <a:cs typeface="Roboto"/>
                <a:sym typeface="Roboto"/>
              </a:rPr>
              <a:t>”</a:t>
            </a:r>
            <a:endParaRPr>
              <a:solidFill>
                <a:srgbClr val="58595B"/>
              </a:solidFill>
              <a:latin typeface="Roboto Light"/>
              <a:ea typeface="Roboto Light"/>
              <a:cs typeface="Roboto Light"/>
              <a:sym typeface="Roboto Light"/>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Roboto"/>
              <a:ea typeface="Roboto"/>
              <a:cs typeface="Roboto"/>
              <a:sym typeface="Roboto"/>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Teacher distributes second handout and sets expectations for students to collaboratively analyze another photo.</a:t>
            </a:r>
            <a:endParaRPr b="0"/>
          </a:p>
        </p:txBody>
      </p:sp>
      <p:sp>
        <p:nvSpPr>
          <p:cNvPr id="183" name="Google Shape;18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en-US">
                <a:latin typeface="Roboto"/>
                <a:ea typeface="Roboto"/>
                <a:cs typeface="Roboto"/>
                <a:sym typeface="Roboto"/>
              </a:rPr>
              <a:t>Teacher displays or distributes image for analysis.</a:t>
            </a:r>
            <a:endParaRPr/>
          </a:p>
          <a:p>
            <a:pPr marL="0" lvl="0" indent="0" algn="l" rtl="0">
              <a:lnSpc>
                <a:spcPct val="100000"/>
              </a:lnSpc>
              <a:spcBef>
                <a:spcPts val="0"/>
              </a:spcBef>
              <a:spcAft>
                <a:spcPts val="0"/>
              </a:spcAft>
              <a:buSzPts val="1400"/>
              <a:buNone/>
            </a:pPr>
            <a:endParaRPr/>
          </a:p>
        </p:txBody>
      </p:sp>
      <p:sp>
        <p:nvSpPr>
          <p:cNvPr id="192" name="Google Shape;19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Teacher instructs students to use sentence stems provided on the </a:t>
            </a:r>
            <a:r>
              <a:rPr lang="en-US"/>
              <a:t>third</a:t>
            </a:r>
            <a:r>
              <a:rPr lang="en-US" sz="1200" b="0" i="0" u="none" strike="noStrike">
                <a:solidFill>
                  <a:schemeClr val="dk1"/>
                </a:solidFill>
                <a:latin typeface="Calibri"/>
                <a:ea typeface="Calibri"/>
                <a:cs typeface="Calibri"/>
                <a:sym typeface="Calibri"/>
              </a:rPr>
              <a:t> page of handout to build an argument about the image: write a claim and support it with at least one reason and one piece of evidence. </a:t>
            </a:r>
            <a:endParaRPr/>
          </a:p>
        </p:txBody>
      </p:sp>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127E67"/>
        </a:solid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9" name="Google Shape;19;p1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0" name="Google Shape;20;p11"/>
          <p:cNvPicPr preferRelativeResize="0"/>
          <p:nvPr/>
        </p:nvPicPr>
        <p:blipFill rotWithShape="1">
          <a:blip r:embed="rId3">
            <a:alphaModFix/>
          </a:blip>
          <a:srcRect l="5170" r="4426"/>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76"/>
        <p:cNvGrpSpPr/>
        <p:nvPr/>
      </p:nvGrpSpPr>
      <p:grpSpPr>
        <a:xfrm>
          <a:off x="0" y="0"/>
          <a:ext cx="0" cy="0"/>
          <a:chOff x="0" y="0"/>
          <a:chExt cx="0" cy="0"/>
        </a:xfrm>
      </p:grpSpPr>
      <p:sp>
        <p:nvSpPr>
          <p:cNvPr id="77" name="Google Shape;77;p20"/>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p20"/>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79" name="Google Shape;79;p20"/>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80" name="Google Shape;80;p2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81" name="Google Shape;81;p20"/>
          <p:cNvSpPr txBox="1">
            <a:spLocks noGrp="1"/>
          </p:cNvSpPr>
          <p:nvPr>
            <p:ph type="subTitle" idx="1"/>
          </p:nvPr>
        </p:nvSpPr>
        <p:spPr>
          <a:xfrm>
            <a:off x="660801" y="2375210"/>
            <a:ext cx="4669482" cy="3690751"/>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1800"/>
              <a:buNone/>
              <a:defRPr sz="18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20"/>
          <p:cNvSpPr txBox="1">
            <a:spLocks noGrp="1"/>
          </p:cNvSpPr>
          <p:nvPr>
            <p:ph type="body" idx="2"/>
          </p:nvPr>
        </p:nvSpPr>
        <p:spPr>
          <a:xfrm>
            <a:off x="660802" y="792039"/>
            <a:ext cx="4669481" cy="141287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1"/>
        </a:solidFill>
        <a:effectLst/>
      </p:bgPr>
    </p:bg>
    <p:spTree>
      <p:nvGrpSpPr>
        <p:cNvPr id="1" name="Shape 83"/>
        <p:cNvGrpSpPr/>
        <p:nvPr/>
      </p:nvGrpSpPr>
      <p:grpSpPr>
        <a:xfrm>
          <a:off x="0" y="0"/>
          <a:ext cx="0" cy="0"/>
          <a:chOff x="0" y="0"/>
          <a:chExt cx="0" cy="0"/>
        </a:xfrm>
      </p:grpSpPr>
      <p:sp>
        <p:nvSpPr>
          <p:cNvPr id="84" name="Google Shape;84;p21"/>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21"/>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21"/>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87" name="Google Shape;87;p21"/>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8" name="Google Shape;88;p21"/>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89" name="Google Shape;89;p21"/>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2" name="Google Shape;92;p22"/>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93" name="Google Shape;93;p22"/>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94" name="Google Shape;94;p22"/>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95" name="Google Shape;95;p22"/>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1</a:t>
            </a:r>
            <a:endParaRPr sz="1400" b="0" i="0" u="none" strike="noStrike" cap="none">
              <a:solidFill>
                <a:srgbClr val="000000"/>
              </a:solidFill>
              <a:latin typeface="Arial"/>
              <a:ea typeface="Arial"/>
              <a:cs typeface="Arial"/>
              <a:sym typeface="Arial"/>
            </a:endParaRPr>
          </a:p>
        </p:txBody>
      </p:sp>
      <p:sp>
        <p:nvSpPr>
          <p:cNvPr id="96" name="Google Shape;96;p22"/>
          <p:cNvSpPr/>
          <p:nvPr/>
        </p:nvSpPr>
        <p:spPr>
          <a:xfrm>
            <a:off x="463169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2</a:t>
            </a:r>
            <a:endParaRPr sz="1400" b="0" i="0" u="none" strike="noStrike" cap="none">
              <a:solidFill>
                <a:srgbClr val="000000"/>
              </a:solidFill>
              <a:latin typeface="Arial"/>
              <a:ea typeface="Arial"/>
              <a:cs typeface="Arial"/>
              <a:sym typeface="Arial"/>
            </a:endParaRPr>
          </a:p>
        </p:txBody>
      </p:sp>
      <p:sp>
        <p:nvSpPr>
          <p:cNvPr id="97" name="Google Shape;97;p22"/>
          <p:cNvSpPr/>
          <p:nvPr/>
        </p:nvSpPr>
        <p:spPr>
          <a:xfrm>
            <a:off x="8602177" y="3264100"/>
            <a:ext cx="405999" cy="405999"/>
          </a:xfrm>
          <a:prstGeom prst="ellipse">
            <a:avLst/>
          </a:prstGeom>
          <a:solidFill>
            <a:srgbClr val="1ED2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3</a:t>
            </a:r>
            <a:endParaRPr sz="1400" b="0" i="0" u="none" strike="noStrike" cap="none">
              <a:solidFill>
                <a:srgbClr val="000000"/>
              </a:solidFill>
              <a:latin typeface="Arial"/>
              <a:ea typeface="Arial"/>
              <a:cs typeface="Arial"/>
              <a:sym typeface="Arial"/>
            </a:endParaRPr>
          </a:p>
        </p:txBody>
      </p:sp>
      <p:sp>
        <p:nvSpPr>
          <p:cNvPr id="98" name="Google Shape;98;p22"/>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2"/>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2"/>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solidFill>
          <a:schemeClr val="lt1"/>
        </a:solid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3" name="Google Shape;103;p23"/>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04" name="Google Shape;104;p2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05" name="Google Shape;105;p2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106" name="Google Shape;106;p23"/>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1</a:t>
            </a:r>
            <a:endParaRPr sz="1400" b="0" i="0" u="none" strike="noStrike" cap="none">
              <a:solidFill>
                <a:srgbClr val="000000"/>
              </a:solidFill>
              <a:latin typeface="Arial"/>
              <a:ea typeface="Arial"/>
              <a:cs typeface="Arial"/>
              <a:sym typeface="Arial"/>
            </a:endParaRPr>
          </a:p>
        </p:txBody>
      </p:sp>
      <p:sp>
        <p:nvSpPr>
          <p:cNvPr id="107" name="Google Shape;107;p23"/>
          <p:cNvSpPr/>
          <p:nvPr/>
        </p:nvSpPr>
        <p:spPr>
          <a:xfrm>
            <a:off x="609600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Roboto"/>
                <a:ea typeface="Roboto"/>
                <a:cs typeface="Roboto"/>
                <a:sym typeface="Roboto"/>
              </a:rPr>
              <a:t>2</a:t>
            </a:r>
            <a:endParaRPr sz="1400" b="0" i="0" u="none" strike="noStrike" cap="none">
              <a:solidFill>
                <a:srgbClr val="000000"/>
              </a:solidFill>
              <a:latin typeface="Arial"/>
              <a:ea typeface="Arial"/>
              <a:cs typeface="Arial"/>
              <a:sym typeface="Arial"/>
            </a:endParaRPr>
          </a:p>
        </p:txBody>
      </p:sp>
      <p:sp>
        <p:nvSpPr>
          <p:cNvPr id="108" name="Google Shape;108;p23"/>
          <p:cNvSpPr txBox="1">
            <a:spLocks noGrp="1"/>
          </p:cNvSpPr>
          <p:nvPr>
            <p:ph type="body" idx="1"/>
          </p:nvPr>
        </p:nvSpPr>
        <p:spPr>
          <a:xfrm>
            <a:off x="6604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6096000" y="3954463"/>
            <a:ext cx="4569522"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solidFill>
          <a:schemeClr val="lt1"/>
        </a:solidFill>
        <a:effectLst/>
      </p:bgPr>
    </p:bg>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2" name="Google Shape;112;p24"/>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13" name="Google Shape;113;p24"/>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14" name="Google Shape;114;p2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7" name="Google Shape;117;p25"/>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118" name="Google Shape;118;p25"/>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119" name="Google Shape;119;p2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120" name="Google Shape;120;p25"/>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5"/>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5"/>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5"/>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5"/>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25"/>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5"/>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5"/>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5"/>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5"/>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5"/>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27E67"/>
        </a:solidFill>
        <a:effectLst/>
      </p:bgPr>
    </p:bg>
    <p:spTree>
      <p:nvGrpSpPr>
        <p:cNvPr id="1" name="Shape 21"/>
        <p:cNvGrpSpPr/>
        <p:nvPr/>
      </p:nvGrpSpPr>
      <p:grpSpPr>
        <a:xfrm>
          <a:off x="0" y="0"/>
          <a:ext cx="0" cy="0"/>
          <a:chOff x="0" y="0"/>
          <a:chExt cx="0" cy="0"/>
        </a:xfrm>
      </p:grpSpPr>
      <p:sp>
        <p:nvSpPr>
          <p:cNvPr id="22" name="Google Shape;22;p12"/>
          <p:cNvSpPr>
            <a:spLocks noGrp="1"/>
          </p:cNvSpPr>
          <p:nvPr>
            <p:ph type="pic" idx="2"/>
          </p:nvPr>
        </p:nvSpPr>
        <p:spPr>
          <a:xfrm>
            <a:off x="6376657" y="231318"/>
            <a:ext cx="5586744" cy="7229904"/>
          </a:xfrm>
          <a:prstGeom prst="rect">
            <a:avLst/>
          </a:prstGeom>
          <a:solidFill>
            <a:schemeClr val="lt1">
              <a:alpha val="49411"/>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 name="Google Shape;25;p12"/>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6" name="Google Shape;26;p1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1"/>
        </a:solidFill>
        <a:effectLst/>
      </p:bgPr>
    </p:bg>
    <p:spTree>
      <p:nvGrpSpPr>
        <p:cNvPr id="1" name="Shape 27"/>
        <p:cNvGrpSpPr/>
        <p:nvPr/>
      </p:nvGrpSpPr>
      <p:grpSpPr>
        <a:xfrm>
          <a:off x="0" y="0"/>
          <a:ext cx="0" cy="0"/>
          <a:chOff x="0" y="0"/>
          <a:chExt cx="0" cy="0"/>
        </a:xfrm>
      </p:grpSpPr>
      <p:sp>
        <p:nvSpPr>
          <p:cNvPr id="28" name="Google Shape;28;p13"/>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 name="Google Shape;29;p13"/>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30" name="Google Shape;30;p13"/>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31" name="Google Shape;31;p13"/>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 name="Google Shape;33;p13"/>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34" name="Google Shape;34;p13"/>
          <p:cNvSpPr txBox="1">
            <a:spLocks noGrp="1"/>
          </p:cNvSpPr>
          <p:nvPr>
            <p:ph type="body" idx="1"/>
          </p:nvPr>
        </p:nvSpPr>
        <p:spPr>
          <a:xfrm>
            <a:off x="9834161" y="6281775"/>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solidFill>
          <a:schemeClr val="lt1"/>
        </a:solidFill>
        <a:effectLst/>
      </p:bgPr>
    </p:bg>
    <p:spTree>
      <p:nvGrpSpPr>
        <p:cNvPr id="1" name="Shape 35"/>
        <p:cNvGrpSpPr/>
        <p:nvPr/>
      </p:nvGrpSpPr>
      <p:grpSpPr>
        <a:xfrm>
          <a:off x="0" y="0"/>
          <a:ext cx="0" cy="0"/>
          <a:chOff x="0" y="0"/>
          <a:chExt cx="0" cy="0"/>
        </a:xfrm>
      </p:grpSpPr>
      <p:sp>
        <p:nvSpPr>
          <p:cNvPr id="36" name="Google Shape;36;p14"/>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14"/>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38" name="Google Shape;38;p1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39" name="Google Shape;39;p14"/>
          <p:cNvSpPr>
            <a:spLocks noGrp="1"/>
          </p:cNvSpPr>
          <p:nvPr>
            <p:ph type="pic" idx="2"/>
          </p:nvPr>
        </p:nvSpPr>
        <p:spPr>
          <a:xfrm>
            <a:off x="6321333" y="228600"/>
            <a:ext cx="5642067" cy="64008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14"/>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14"/>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43" name="Google Shape;43;p14"/>
          <p:cNvSpPr txBox="1">
            <a:spLocks noGrp="1"/>
          </p:cNvSpPr>
          <p:nvPr>
            <p:ph type="body" idx="4"/>
          </p:nvPr>
        </p:nvSpPr>
        <p:spPr>
          <a:xfrm>
            <a:off x="9834161" y="6281775"/>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C49A2"/>
        </a:solidFill>
        <a:effectLst/>
      </p:bgPr>
    </p:bg>
    <p:spTree>
      <p:nvGrpSpPr>
        <p:cNvPr id="1" name="Shape 44"/>
        <p:cNvGrpSpPr/>
        <p:nvPr/>
      </p:nvGrpSpPr>
      <p:grpSpPr>
        <a:xfrm>
          <a:off x="0" y="0"/>
          <a:ext cx="0" cy="0"/>
          <a:chOff x="0" y="0"/>
          <a:chExt cx="0" cy="0"/>
        </a:xfrm>
      </p:grpSpPr>
      <p:sp>
        <p:nvSpPr>
          <p:cNvPr id="45" name="Google Shape;45;p15"/>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15"/>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48" name="Google Shape;48;p15"/>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49" name="Google Shape;49;p15"/>
          <p:cNvPicPr preferRelativeResize="0"/>
          <p:nvPr/>
        </p:nvPicPr>
        <p:blipFill rotWithShape="1">
          <a:blip r:embed="rId3">
            <a:alphaModFix/>
          </a:blip>
          <a:srcRect l="7141" t="-1" r="2497" b="137"/>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rgbClr val="127E67"/>
        </a:solidFill>
        <a:effectLst/>
      </p:bgPr>
    </p:bg>
    <p:spTree>
      <p:nvGrpSpPr>
        <p:cNvPr id="1" name="Shape 50"/>
        <p:cNvGrpSpPr/>
        <p:nvPr/>
      </p:nvGrpSpPr>
      <p:grpSpPr>
        <a:xfrm>
          <a:off x="0" y="0"/>
          <a:ext cx="0" cy="0"/>
          <a:chOff x="0" y="0"/>
          <a:chExt cx="0" cy="0"/>
        </a:xfrm>
      </p:grpSpPr>
      <p:sp>
        <p:nvSpPr>
          <p:cNvPr id="51" name="Google Shape;51;p16"/>
          <p:cNvSpPr>
            <a:spLocks noGrp="1"/>
          </p:cNvSpPr>
          <p:nvPr>
            <p:ph type="pic" idx="2"/>
          </p:nvPr>
        </p:nvSpPr>
        <p:spPr>
          <a:xfrm>
            <a:off x="6376657" y="231318"/>
            <a:ext cx="5586744" cy="7229904"/>
          </a:xfrm>
          <a:prstGeom prst="rect">
            <a:avLst/>
          </a:prstGeom>
          <a:solidFill>
            <a:schemeClr val="lt1">
              <a:alpha val="49411"/>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6"/>
          <p:cNvSpPr txBox="1">
            <a:spLocks noGrp="1"/>
          </p:cNvSpPr>
          <p:nvPr>
            <p:ph type="title"/>
          </p:nvPr>
        </p:nvSpPr>
        <p:spPr>
          <a:xfrm>
            <a:off x="660802" y="792040"/>
            <a:ext cx="4807492" cy="891794"/>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ubTitle" idx="1"/>
          </p:nvPr>
        </p:nvSpPr>
        <p:spPr>
          <a:xfrm>
            <a:off x="660801" y="1845526"/>
            <a:ext cx="4807492" cy="422043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1600"/>
              <a:buNone/>
              <a:defRPr sz="16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 name="Google Shape;54;p16"/>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55" name="Google Shape;55;p16"/>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56"/>
        <p:cNvGrpSpPr/>
        <p:nvPr/>
      </p:nvGrpSpPr>
      <p:grpSpPr>
        <a:xfrm>
          <a:off x="0" y="0"/>
          <a:ext cx="0" cy="0"/>
          <a:chOff x="0" y="0"/>
          <a:chExt cx="0" cy="0"/>
        </a:xfrm>
      </p:grpSpPr>
      <p:sp>
        <p:nvSpPr>
          <p:cNvPr id="57" name="Google Shape;57;p17"/>
          <p:cNvSpPr/>
          <p:nvPr/>
        </p:nvSpPr>
        <p:spPr>
          <a:xfrm>
            <a:off x="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7"/>
          <p:cNvSpPr txBox="1">
            <a:spLocks noGrp="1"/>
          </p:cNvSpPr>
          <p:nvPr>
            <p:ph type="title"/>
          </p:nvPr>
        </p:nvSpPr>
        <p:spPr>
          <a:xfrm>
            <a:off x="660802" y="1777164"/>
            <a:ext cx="4572101"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17"/>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60" name="Google Shape;60;p17"/>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1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1"/>
        </a:solidFill>
        <a:effectLst/>
      </p:bgPr>
    </p:bg>
    <p:spTree>
      <p:nvGrpSpPr>
        <p:cNvPr id="1" name="Shape 62"/>
        <p:cNvGrpSpPr/>
        <p:nvPr/>
      </p:nvGrpSpPr>
      <p:grpSpPr>
        <a:xfrm>
          <a:off x="0" y="0"/>
          <a:ext cx="0" cy="0"/>
          <a:chOff x="0" y="0"/>
          <a:chExt cx="0" cy="0"/>
        </a:xfrm>
      </p:grpSpPr>
      <p:sp>
        <p:nvSpPr>
          <p:cNvPr id="63" name="Google Shape;63;p18"/>
          <p:cNvSpPr/>
          <p:nvPr/>
        </p:nvSpPr>
        <p:spPr>
          <a:xfrm>
            <a:off x="609600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 name="Google Shape;64;p18"/>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65" name="Google Shape;65;p1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6" name="Google Shape;66;p1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Roboto"/>
                <a:ea typeface="Roboto"/>
                <a:cs typeface="Roboto"/>
                <a:sym typeface="Roboto"/>
              </a:rPr>
              <a:t>‹#›</a:t>
            </a:fld>
            <a:endParaRPr sz="1200" b="0" i="0" u="none" strike="noStrike" cap="none">
              <a:solidFill>
                <a:schemeClr val="lt1"/>
              </a:solidFill>
              <a:latin typeface="Roboto"/>
              <a:ea typeface="Roboto"/>
              <a:cs typeface="Roboto"/>
              <a:sym typeface="Roboto"/>
            </a:endParaRPr>
          </a:p>
        </p:txBody>
      </p:sp>
      <p:sp>
        <p:nvSpPr>
          <p:cNvPr id="67" name="Google Shape;67;p18"/>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18"/>
          <p:cNvPicPr preferRelativeResize="0"/>
          <p:nvPr/>
        </p:nvPicPr>
        <p:blipFill rotWithShape="1">
          <a:blip r:embed="rId3">
            <a:alphaModFix/>
          </a:blip>
          <a:srcRect/>
          <a:stretch/>
        </p:blipFill>
        <p:spPr>
          <a:xfrm>
            <a:off x="660801" y="6293700"/>
            <a:ext cx="710731" cy="20169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chemeClr val="lt1"/>
        </a:solidFill>
        <a:effectLst/>
      </p:bgPr>
    </p:bg>
    <p:spTree>
      <p:nvGrpSpPr>
        <p:cNvPr id="1" name="Shape 69"/>
        <p:cNvGrpSpPr/>
        <p:nvPr/>
      </p:nvGrpSpPr>
      <p:grpSpPr>
        <a:xfrm>
          <a:off x="0" y="0"/>
          <a:ext cx="0" cy="0"/>
          <a:chOff x="0" y="0"/>
          <a:chExt cx="0" cy="0"/>
        </a:xfrm>
      </p:grpSpPr>
      <p:sp>
        <p:nvSpPr>
          <p:cNvPr id="70" name="Google Shape;70;p19"/>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 name="Google Shape;71;p19"/>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72" name="Google Shape;72;p1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73" name="Google Shape;73;p1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74" name="Google Shape;74;p19"/>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5" name="Google Shape;75;p19"/>
          <p:cNvSpPr txBox="1">
            <a:spLocks noGrp="1"/>
          </p:cNvSpPr>
          <p:nvPr>
            <p:ph type="body" idx="2"/>
          </p:nvPr>
        </p:nvSpPr>
        <p:spPr>
          <a:xfrm>
            <a:off x="660801" y="2032998"/>
            <a:ext cx="4647178" cy="1412875"/>
          </a:xfrm>
          <a:prstGeom prst="rect">
            <a:avLst/>
          </a:prstGeom>
          <a:noFill/>
          <a:ln>
            <a:noFill/>
          </a:ln>
        </p:spPr>
        <p:txBody>
          <a:bodyPr spcFirstLastPara="1" wrap="square" lIns="0" tIns="45700" rIns="0" bIns="45700" anchor="b" anchorCtr="0">
            <a:noAutofit/>
          </a:bodyPr>
          <a:lstStyle>
            <a:lvl1pPr marL="457200" lvl="0" indent="-228600" algn="l">
              <a:lnSpc>
                <a:spcPct val="100000"/>
              </a:lnSpc>
              <a:spcBef>
                <a:spcPts val="0"/>
              </a:spcBef>
              <a:spcAft>
                <a:spcPts val="0"/>
              </a:spcAft>
              <a:buClr>
                <a:srgbClr val="127E67"/>
              </a:buClr>
              <a:buSzPts val="4000"/>
              <a:buNone/>
              <a:defRPr sz="4000" b="1">
                <a:solidFill>
                  <a:srgbClr val="127E6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Roboto Slab"/>
              <a:buNone/>
              <a:defRPr sz="50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1213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5000"/>
              <a:buFont typeface="Roboto Slab"/>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Reading Closely to Make Arguments</a:t>
            </a:r>
            <a:endParaRPr/>
          </a:p>
        </p:txBody>
      </p:sp>
      <p:sp>
        <p:nvSpPr>
          <p:cNvPr id="137" name="Google Shape;137;p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1800"/>
              <a:buNone/>
            </a:pPr>
            <a:r>
              <a:rPr lang="en-US"/>
              <a:t>Pre-Writing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400"/>
              <a:buFont typeface="Roboto"/>
              <a:buNone/>
            </a:pPr>
            <a:r>
              <a:rPr lang="en-US" sz="5400"/>
              <a:t>Analyze the image</a:t>
            </a:r>
            <a:r>
              <a:rPr lang="en-US" sz="5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endParaRPr/>
          </a:p>
        </p:txBody>
      </p:sp>
      <p:sp>
        <p:nvSpPr>
          <p:cNvPr id="143" name="Google Shape;143;p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000"/>
              <a:buNone/>
            </a:pPr>
            <a:r>
              <a:rPr lang="en-US" sz="2000"/>
              <a:t>Complete the entry ticket using the </a:t>
            </a:r>
            <a:r>
              <a:rPr lang="en-US" sz="20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photo </a:t>
            </a:r>
            <a:r>
              <a:rPr lang="en-US" sz="2000"/>
              <a:t>provided.</a:t>
            </a:r>
            <a:endParaRPr/>
          </a:p>
          <a:p>
            <a:pPr marL="0" lvl="0" indent="0" algn="l" rtl="0">
              <a:lnSpc>
                <a:spcPct val="120000"/>
              </a:lnSpc>
              <a:spcBef>
                <a:spcPts val="1000"/>
              </a:spcBef>
              <a:spcAft>
                <a:spcPts val="0"/>
              </a:spcAft>
              <a:buClr>
                <a:schemeClr val="lt1"/>
              </a:buClr>
              <a:buSzPts val="2200"/>
              <a:buNone/>
            </a:pPr>
            <a:endParaRPr/>
          </a:p>
        </p:txBody>
      </p:sp>
      <p:sp>
        <p:nvSpPr>
          <p:cNvPr id="144" name="Google Shape;144;p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145" name="Google Shape;145;p2"/>
          <p:cNvPicPr preferRelativeResize="0"/>
          <p:nvPr/>
        </p:nvPicPr>
        <p:blipFill>
          <a:blip r:embed="rId3">
            <a:alphaModFix/>
          </a:blip>
          <a:stretch>
            <a:fillRect/>
          </a:stretch>
        </p:blipFill>
        <p:spPr>
          <a:xfrm>
            <a:off x="6404126" y="240339"/>
            <a:ext cx="5518850" cy="71314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127E67"/>
              </a:buClr>
              <a:buSzPts val="5000"/>
              <a:buFont typeface="Roboto"/>
              <a:buNone/>
            </a:pPr>
            <a:r>
              <a:rPr lang="en-US"/>
              <a:t>What argument is the artist trying to make?</a:t>
            </a:r>
            <a:endParaRPr/>
          </a:p>
        </p:txBody>
      </p:sp>
      <p:pic>
        <p:nvPicPr>
          <p:cNvPr id="151" name="Google Shape;151;p3"/>
          <p:cNvPicPr preferRelativeResize="0">
            <a:picLocks noGrp="1"/>
          </p:cNvPicPr>
          <p:nvPr>
            <p:ph type="pic" idx="2"/>
          </p:nvPr>
        </p:nvPicPr>
        <p:blipFill rotWithShape="1">
          <a:blip r:embed="rId3">
            <a:alphaModFix/>
          </a:blip>
          <a:srcRect l="23967" r="23966"/>
          <a:stretch/>
        </p:blipFill>
        <p:spPr>
          <a:xfrm>
            <a:off x="6321333" y="228600"/>
            <a:ext cx="5642067" cy="6400800"/>
          </a:xfrm>
          <a:prstGeom prst="rect">
            <a:avLst/>
          </a:prstGeom>
          <a:noFill/>
          <a:ln>
            <a:noFill/>
          </a:ln>
        </p:spPr>
      </p:pic>
      <p:sp>
        <p:nvSpPr>
          <p:cNvPr id="152" name="Google Shape;152;p3"/>
          <p:cNvSpPr txBox="1">
            <a:spLocks noGrp="1"/>
          </p:cNvSpPr>
          <p:nvPr>
            <p:ph type="body" idx="1"/>
          </p:nvPr>
        </p:nvSpPr>
        <p:spPr>
          <a:xfrm>
            <a:off x="9834161" y="6281775"/>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1200"/>
              <a:buNone/>
            </a:pPr>
            <a:r>
              <a:rPr lang="en-US"/>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4"/>
          <p:cNvPicPr preferRelativeResize="0">
            <a:picLocks noGrp="1"/>
          </p:cNvPicPr>
          <p:nvPr>
            <p:ph type="pic" idx="2"/>
          </p:nvPr>
        </p:nvPicPr>
        <p:blipFill rotWithShape="1">
          <a:blip r:embed="rId3">
            <a:alphaModFix/>
          </a:blip>
          <a:srcRect l="23967" r="23966"/>
          <a:stretch/>
        </p:blipFill>
        <p:spPr>
          <a:xfrm>
            <a:off x="6321333" y="228600"/>
            <a:ext cx="5642067" cy="6400800"/>
          </a:xfrm>
          <a:prstGeom prst="rect">
            <a:avLst/>
          </a:prstGeom>
          <a:noFill/>
          <a:ln>
            <a:noFill/>
          </a:ln>
        </p:spPr>
      </p:pic>
      <p:sp>
        <p:nvSpPr>
          <p:cNvPr id="159" name="Google Shape;159;p4"/>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200"/>
              <a:buNone/>
            </a:pPr>
            <a:r>
              <a:rPr lang="en-US"/>
              <a:t>“The man in the picture looks homeless, because he is on the ground holding a sign.”</a:t>
            </a:r>
            <a:endParaRPr/>
          </a:p>
        </p:txBody>
      </p:sp>
      <p:sp>
        <p:nvSpPr>
          <p:cNvPr id="160" name="Google Shape;160;p4"/>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rgbClr val="127E67"/>
              </a:buClr>
              <a:buSzPts val="4000"/>
              <a:buNone/>
            </a:pPr>
            <a:r>
              <a:rPr lang="en-US"/>
              <a:t>What argument is the artist trying to make?</a:t>
            </a:r>
            <a:endParaRPr/>
          </a:p>
        </p:txBody>
      </p:sp>
      <p:sp>
        <p:nvSpPr>
          <p:cNvPr id="161" name="Google Shape;161;p4"/>
          <p:cNvSpPr txBox="1">
            <a:spLocks noGrp="1"/>
          </p:cNvSpPr>
          <p:nvPr>
            <p:ph type="body" idx="4"/>
          </p:nvPr>
        </p:nvSpPr>
        <p:spPr>
          <a:xfrm>
            <a:off x="9834161" y="6281775"/>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1200"/>
              <a:buNone/>
            </a:pPr>
            <a:r>
              <a:rPr lang="en-US"/>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a:picLocks noGrp="1"/>
          </p:cNvPicPr>
          <p:nvPr>
            <p:ph type="pic" idx="2"/>
          </p:nvPr>
        </p:nvPicPr>
        <p:blipFill rotWithShape="1">
          <a:blip r:embed="rId3">
            <a:alphaModFix/>
          </a:blip>
          <a:srcRect l="23967" r="23966"/>
          <a:stretch/>
        </p:blipFill>
        <p:spPr>
          <a:xfrm>
            <a:off x="6321333" y="228600"/>
            <a:ext cx="5642067" cy="6400800"/>
          </a:xfrm>
          <a:prstGeom prst="rect">
            <a:avLst/>
          </a:prstGeom>
          <a:noFill/>
          <a:ln>
            <a:noFill/>
          </a:ln>
        </p:spPr>
      </p:pic>
      <p:sp>
        <p:nvSpPr>
          <p:cNvPr id="168" name="Google Shape;168;p5"/>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200"/>
              <a:buNone/>
            </a:pP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We</a:t>
            </a:r>
            <a:r>
              <a:rPr lang="en-US"/>
              <a:t> Do It Together</a:t>
            </a:r>
            <a:endParaRPr/>
          </a:p>
        </p:txBody>
      </p:sp>
      <p:sp>
        <p:nvSpPr>
          <p:cNvPr id="169" name="Google Shape;169;p5"/>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rgbClr val="127E67"/>
              </a:buClr>
              <a:buSzPts val="4000"/>
              <a:buNone/>
            </a:pPr>
            <a:r>
              <a:rPr lang="en-US"/>
              <a:t>What argument is the artist trying to make?</a:t>
            </a:r>
            <a:endParaRPr/>
          </a:p>
        </p:txBody>
      </p:sp>
      <p:sp>
        <p:nvSpPr>
          <p:cNvPr id="170" name="Google Shape;170;p5"/>
          <p:cNvSpPr txBox="1">
            <a:spLocks noGrp="1"/>
          </p:cNvSpPr>
          <p:nvPr>
            <p:ph type="body" idx="4"/>
          </p:nvPr>
        </p:nvSpPr>
        <p:spPr>
          <a:xfrm>
            <a:off x="9834161" y="6281775"/>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1200"/>
              <a:buNone/>
            </a:pPr>
            <a:r>
              <a:rPr lang="en-US"/>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p:cNvPicPr preferRelativeResize="0">
            <a:picLocks noGrp="1"/>
          </p:cNvPicPr>
          <p:nvPr>
            <p:ph type="pic" idx="2"/>
          </p:nvPr>
        </p:nvPicPr>
        <p:blipFill rotWithShape="1">
          <a:blip r:embed="rId3">
            <a:alphaModFix/>
          </a:blip>
          <a:srcRect l="23967" r="23966"/>
          <a:stretch/>
        </p:blipFill>
        <p:spPr>
          <a:xfrm>
            <a:off x="6321333" y="228600"/>
            <a:ext cx="5642067" cy="6400800"/>
          </a:xfrm>
          <a:prstGeom prst="rect">
            <a:avLst/>
          </a:prstGeom>
          <a:noFill/>
          <a:ln>
            <a:noFill/>
          </a:ln>
        </p:spPr>
      </p:pic>
      <p:sp>
        <p:nvSpPr>
          <p:cNvPr id="177" name="Google Shape;177;p6"/>
          <p:cNvSpPr txBox="1">
            <a:spLocks noGrp="1"/>
          </p:cNvSpPr>
          <p:nvPr>
            <p:ph type="subTitle" idx="1"/>
          </p:nvPr>
        </p:nvSpPr>
        <p:spPr>
          <a:xfrm>
            <a:off x="660801" y="3612995"/>
            <a:ext cx="4647179" cy="1738974"/>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1400"/>
              <a:buNone/>
            </a:pPr>
            <a:r>
              <a:rPr lang="en-US" sz="1400"/>
              <a:t>For example: “The artist is arguing that the small efforts people make to help fix society’s problems, like homelessness, aren’t enough. In the picture, the man is seated on the ground and wrapped in blankets, suggesting that he is homeless. He has his cup out in front of him, asking for help</a:t>
            </a:r>
            <a:r>
              <a:rPr lang="en-US" sz="1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But</a:t>
            </a:r>
            <a:r>
              <a:rPr lang="en-US" sz="1400"/>
              <a:t> his sign says “Keep </a:t>
            </a:r>
            <a:r>
              <a:rPr lang="en-US" sz="1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Your Coins,</a:t>
            </a:r>
            <a:r>
              <a:rPr lang="en-US" sz="1400"/>
              <a:t> I want change,” which suggests that what he really wants is a change in society, and not people’s </a:t>
            </a:r>
            <a:r>
              <a:rPr lang="en-US" sz="1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pocket-change</a:t>
            </a:r>
            <a:r>
              <a:rPr lang="en-US" sz="1400"/>
              <a:t>.”</a:t>
            </a:r>
            <a:endParaRPr/>
          </a:p>
        </p:txBody>
      </p:sp>
      <p:sp>
        <p:nvSpPr>
          <p:cNvPr id="178" name="Google Shape;178;p6"/>
          <p:cNvSpPr txBox="1">
            <a:spLocks noGrp="1"/>
          </p:cNvSpPr>
          <p:nvPr>
            <p:ph type="body" idx="3"/>
          </p:nvPr>
        </p:nvSpPr>
        <p:spPr>
          <a:xfrm>
            <a:off x="660801" y="2032998"/>
            <a:ext cx="4647178" cy="1412875"/>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rgbClr val="127E67"/>
              </a:buClr>
              <a:buSzPts val="4000"/>
              <a:buNone/>
            </a:pPr>
            <a:r>
              <a:rPr lang="en-US"/>
              <a:t>What argument is the artist trying to make?</a:t>
            </a:r>
            <a:endParaRPr/>
          </a:p>
        </p:txBody>
      </p:sp>
      <p:sp>
        <p:nvSpPr>
          <p:cNvPr id="179" name="Google Shape;179;p6"/>
          <p:cNvSpPr txBox="1">
            <a:spLocks noGrp="1"/>
          </p:cNvSpPr>
          <p:nvPr>
            <p:ph type="body" idx="4"/>
          </p:nvPr>
        </p:nvSpPr>
        <p:spPr>
          <a:xfrm>
            <a:off x="9834161" y="6281775"/>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1200"/>
              <a:buNone/>
            </a:pPr>
            <a:r>
              <a:rPr lang="en-US"/>
              <a:t>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400"/>
              <a:buFont typeface="Roboto"/>
              <a:buNone/>
            </a:pPr>
            <a:r>
              <a:rPr lang="en-US" sz="5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You do it together</a:t>
            </a:r>
            <a:r>
              <a:rPr lang="en-US" sz="54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endParaRPr/>
          </a:p>
        </p:txBody>
      </p:sp>
      <p:sp>
        <p:nvSpPr>
          <p:cNvPr id="186" name="Google Shape;186;p7"/>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000"/>
              <a:buNone/>
            </a:pPr>
            <a:r>
              <a:rPr lang="en-US" sz="2000"/>
              <a:t>Collaborate to find evidence for an argument about a new photo.</a:t>
            </a:r>
            <a:endParaRPr/>
          </a:p>
          <a:p>
            <a:pPr marL="0" lvl="0" indent="0" algn="l" rtl="0">
              <a:lnSpc>
                <a:spcPct val="120000"/>
              </a:lnSpc>
              <a:spcBef>
                <a:spcPts val="1000"/>
              </a:spcBef>
              <a:spcAft>
                <a:spcPts val="0"/>
              </a:spcAft>
              <a:buClr>
                <a:schemeClr val="lt1"/>
              </a:buClr>
              <a:buSzPts val="2200"/>
              <a:buNone/>
            </a:pPr>
            <a:endParaRPr/>
          </a:p>
        </p:txBody>
      </p:sp>
      <p:sp>
        <p:nvSpPr>
          <p:cNvPr id="187" name="Google Shape;187;p7"/>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7</a:t>
            </a:r>
            <a:endParaRPr/>
          </a:p>
        </p:txBody>
      </p:sp>
      <p:pic>
        <p:nvPicPr>
          <p:cNvPr id="188" name="Google Shape;188;p7"/>
          <p:cNvPicPr preferRelativeResize="0"/>
          <p:nvPr/>
        </p:nvPicPr>
        <p:blipFill>
          <a:blip r:embed="rId3">
            <a:alphaModFix/>
          </a:blip>
          <a:stretch>
            <a:fillRect/>
          </a:stretch>
        </p:blipFill>
        <p:spPr>
          <a:xfrm>
            <a:off x="6384800" y="295230"/>
            <a:ext cx="5508000" cy="71403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660801" y="2015095"/>
            <a:ext cx="4735063" cy="2827806"/>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127E67"/>
              </a:buClr>
              <a:buSzPts val="5000"/>
              <a:buFont typeface="Roboto"/>
              <a:buNone/>
            </a:pPr>
            <a:r>
              <a:rPr lang="en-US"/>
              <a:t>What is the argument of this </a:t>
            </a: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photo</a:t>
            </a:r>
            <a:r>
              <a:rPr lang="en-US"/>
              <a:t>?</a:t>
            </a:r>
            <a:endParaRPr/>
          </a:p>
        </p:txBody>
      </p:sp>
      <p:pic>
        <p:nvPicPr>
          <p:cNvPr id="195" name="Google Shape;195;p8" descr="https://lh4.googleusercontent.com/sNL2VBxSTeK67pHAeoPP5Eq_FKx8nidizW2Y6pWHpW2NN8t8SQxs78OODYRm7LgplH_r8-pO3k04WQlfpwim27EsntEfisQOqaDIq590qK7hoWVzXjGY2WI-FdOu6RFU6pno"/>
          <p:cNvPicPr preferRelativeResize="0">
            <a:picLocks noGrp="1"/>
          </p:cNvPicPr>
          <p:nvPr>
            <p:ph type="pic" idx="2"/>
          </p:nvPr>
        </p:nvPicPr>
        <p:blipFill rotWithShape="1">
          <a:blip r:embed="rId3">
            <a:alphaModFix/>
          </a:blip>
          <a:srcRect t="-42341" b="-42340"/>
          <a:stretch/>
        </p:blipFill>
        <p:spPr>
          <a:xfrm>
            <a:off x="6321333" y="228600"/>
            <a:ext cx="5642067" cy="6400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400"/>
              <a:buFont typeface="Roboto"/>
              <a:buNone/>
            </a:pPr>
            <a:r>
              <a:rPr lang="en-US" sz="5400"/>
              <a:t>Independent Practice</a:t>
            </a:r>
            <a:endParaRPr/>
          </a:p>
        </p:txBody>
      </p:sp>
      <p:sp>
        <p:nvSpPr>
          <p:cNvPr id="202" name="Google Shape;202;p9"/>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000"/>
              <a:buNone/>
            </a:pPr>
            <a:r>
              <a:rPr lang="en-US" sz="2000"/>
              <a:t>Use the details you found in your analysis to build an argument.</a:t>
            </a:r>
            <a:endParaRPr/>
          </a:p>
          <a:p>
            <a:pPr marL="0" lvl="0" indent="0" algn="l" rtl="0">
              <a:lnSpc>
                <a:spcPct val="120000"/>
              </a:lnSpc>
              <a:spcBef>
                <a:spcPts val="1000"/>
              </a:spcBef>
              <a:spcAft>
                <a:spcPts val="0"/>
              </a:spcAft>
              <a:buClr>
                <a:schemeClr val="lt1"/>
              </a:buClr>
              <a:buSzPts val="2200"/>
              <a:buNone/>
            </a:pPr>
            <a:endParaRPr/>
          </a:p>
        </p:txBody>
      </p:sp>
      <p:sp>
        <p:nvSpPr>
          <p:cNvPr id="203" name="Google Shape;203;p9"/>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9</a:t>
            </a:r>
            <a:endParaRPr/>
          </a:p>
        </p:txBody>
      </p:sp>
      <p:pic>
        <p:nvPicPr>
          <p:cNvPr id="204" name="Google Shape;204;p9"/>
          <p:cNvPicPr preferRelativeResize="0"/>
          <p:nvPr/>
        </p:nvPicPr>
        <p:blipFill>
          <a:blip r:embed="rId3">
            <a:alphaModFix/>
          </a:blip>
          <a:stretch>
            <a:fillRect/>
          </a:stretch>
        </p:blipFill>
        <p:spPr>
          <a:xfrm>
            <a:off x="6387375" y="237358"/>
            <a:ext cx="5521100" cy="711564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Words>
  <Application>Microsoft Macintosh PowerPoint</Application>
  <PresentationFormat>Widescreen</PresentationFormat>
  <Paragraphs>47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 Light</vt:lpstr>
      <vt:lpstr>Roboto</vt:lpstr>
      <vt:lpstr>Calibri</vt:lpstr>
      <vt:lpstr>Roboto Slab</vt:lpstr>
      <vt:lpstr>Arial</vt:lpstr>
      <vt:lpstr>Office Theme</vt:lpstr>
      <vt:lpstr>Reading Closely to Make Arguments</vt:lpstr>
      <vt:lpstr>Analyze the image.</vt:lpstr>
      <vt:lpstr>What argument is the artist trying to make?</vt:lpstr>
      <vt:lpstr>PowerPoint Presentation</vt:lpstr>
      <vt:lpstr>PowerPoint Presentation</vt:lpstr>
      <vt:lpstr>PowerPoint Presentation</vt:lpstr>
      <vt:lpstr>You do it together.</vt:lpstr>
      <vt:lpstr>What is the argument of this photo?</vt:lpstr>
      <vt:lpstr>Independent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Closely to Make Arguments</dc:title>
  <dc:creator>Jackson Chu</dc:creator>
  <cp:lastModifiedBy>Microsoft Office User</cp:lastModifiedBy>
  <cp:revision>1</cp:revision>
  <dcterms:created xsi:type="dcterms:W3CDTF">2019-03-07T21:55:19Z</dcterms:created>
  <dcterms:modified xsi:type="dcterms:W3CDTF">2020-08-27T15:22:56Z</dcterms:modified>
</cp:coreProperties>
</file>