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22" Type="http://schemas.openxmlformats.org/officeDocument/2006/relationships/font" Target="fonts/RobotoLight-boldItalic.fntdata"/><Relationship Id="rId21" Type="http://schemas.openxmlformats.org/officeDocument/2006/relationships/font" Target="fonts/RobotoLigh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Slab-regular.fntdata"/><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Ligh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ed8919b71_0_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ed8919b71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ed8919b71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ed8919b7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8ed8919b7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5C666E"/>
                </a:solidFill>
                <a:latin typeface="Roboto"/>
                <a:ea typeface="Roboto"/>
                <a:cs typeface="Roboto"/>
                <a:sym typeface="Roboto"/>
              </a:rPr>
              <a:t>Teacher will set the purpose for the lesson by describing what students will encounter.</a:t>
            </a:r>
            <a:endParaRPr>
              <a:solidFill>
                <a:srgbClr val="5C666E"/>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br>
              <a:rPr i="1" lang="en">
                <a:solidFill>
                  <a:srgbClr val="5C666E"/>
                </a:solidFill>
                <a:latin typeface="Roboto"/>
                <a:ea typeface="Roboto"/>
                <a:cs typeface="Roboto"/>
                <a:sym typeface="Roboto"/>
              </a:rPr>
            </a:br>
            <a:r>
              <a:rPr i="1" lang="en">
                <a:solidFill>
                  <a:srgbClr val="5B5B74"/>
                </a:solidFill>
                <a:latin typeface="Roboto"/>
                <a:ea typeface="Roboto"/>
                <a:cs typeface="Roboto"/>
                <a:sym typeface="Roboto"/>
              </a:rPr>
              <a:t>In this lesson, we’re going to look at the process of revising an essay to improve performance in the claim and focus domain.  </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First, we will look at a sample first draft alongside the revision strategies for this domain. You will use the strategies sheet to make suggestions for improving the sample first draft. </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Then, we’ll look together at specific revision steps a teacher suggested for this essay, and we’ll try to implement those steps for the sample essay.</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1143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Finally, we’ll see a sample revision to see how the writer used those specific action steps to improve the claim and focus of the draft. </a:t>
            </a:r>
            <a:br>
              <a:rPr i="1" lang="en">
                <a:solidFill>
                  <a:srgbClr val="58595B"/>
                </a:solidFill>
                <a:latin typeface="Roboto"/>
                <a:ea typeface="Roboto"/>
                <a:cs typeface="Roboto"/>
                <a:sym typeface="Roboto"/>
              </a:rPr>
            </a:br>
            <a:endParaRPr i="1">
              <a:solidFill>
                <a:srgbClr val="5C666E"/>
              </a:solidFill>
              <a:latin typeface="Roboto"/>
              <a:ea typeface="Roboto"/>
              <a:cs typeface="Roboto"/>
              <a:sym typeface="Roboto"/>
            </a:endParaRPr>
          </a:p>
        </p:txBody>
      </p:sp>
      <p:sp>
        <p:nvSpPr>
          <p:cNvPr id="338" name="Google Shape;338;g8ed8919b7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ed8919b7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8ed8919b7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1440" lvl="0" marL="91440" rtl="0" algn="l">
              <a:spcBef>
                <a:spcPts val="0"/>
              </a:spcBef>
              <a:spcAft>
                <a:spcPts val="0"/>
              </a:spcAft>
              <a:buClr>
                <a:schemeClr val="dk1"/>
              </a:buClr>
              <a:buSzPts val="1100"/>
              <a:buFont typeface="Arial"/>
              <a:buNone/>
            </a:pPr>
            <a:r>
              <a:rPr lang="en">
                <a:solidFill>
                  <a:srgbClr val="58595B"/>
                </a:solidFill>
                <a:latin typeface="Roboto"/>
                <a:ea typeface="Roboto"/>
                <a:cs typeface="Roboto"/>
                <a:sym typeface="Roboto"/>
              </a:rPr>
              <a:t>Teacher distributes Revision Strategies: Claim and Focus.</a:t>
            </a:r>
            <a:endParaRPr i="1">
              <a:solidFill>
                <a:srgbClr val="58595B"/>
              </a:solidFill>
              <a:latin typeface="Roboto Light"/>
              <a:ea typeface="Roboto Light"/>
              <a:cs typeface="Roboto Light"/>
              <a:sym typeface="Roboto Light"/>
            </a:endParaRPr>
          </a:p>
          <a:p>
            <a:pPr indent="-91440" lvl="0" marL="9144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91440" lvl="0" marL="54864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Take a moment to review the revision strategy sheet for claim and focus. Think back to what you know about claim and focus—about what makes a strong claim, and how a strong claim helps focus an essay.</a:t>
            </a:r>
            <a:endParaRPr i="1">
              <a:solidFill>
                <a:srgbClr val="5B5B74"/>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91440" lvl="0" marL="91440" rtl="0" algn="l">
              <a:spcBef>
                <a:spcPts val="0"/>
              </a:spcBef>
              <a:spcAft>
                <a:spcPts val="0"/>
              </a:spcAft>
              <a:buSzPts val="1100"/>
              <a:buNone/>
            </a:pPr>
            <a:r>
              <a:rPr lang="en">
                <a:solidFill>
                  <a:srgbClr val="5C666E"/>
                </a:solidFill>
                <a:latin typeface="Roboto"/>
                <a:ea typeface="Roboto"/>
                <a:cs typeface="Roboto"/>
                <a:sym typeface="Roboto"/>
              </a:rPr>
              <a:t>Teacher has students Pair and Share with a classmate to confirm their understanding of what claim and focus means and how it is evaluated.</a:t>
            </a:r>
            <a:endParaRPr>
              <a:solidFill>
                <a:srgbClr val="5C666E"/>
              </a:solidFill>
              <a:latin typeface="Roboto"/>
              <a:ea typeface="Roboto"/>
              <a:cs typeface="Roboto"/>
              <a:sym typeface="Roboto"/>
            </a:endParaRPr>
          </a:p>
          <a:p>
            <a:pPr indent="-91440" lvl="0" marL="91440" rtl="0" algn="l">
              <a:spcBef>
                <a:spcPts val="1000"/>
              </a:spcBef>
              <a:spcAft>
                <a:spcPts val="0"/>
              </a:spcAft>
              <a:buSzPts val="1100"/>
              <a:buNone/>
            </a:pPr>
            <a:r>
              <a:t/>
            </a:r>
            <a:endParaRPr>
              <a:solidFill>
                <a:srgbClr val="5C666E"/>
              </a:solidFill>
              <a:latin typeface="Roboto"/>
              <a:ea typeface="Roboto"/>
              <a:cs typeface="Roboto"/>
              <a:sym typeface="Roboto"/>
            </a:endParaRPr>
          </a:p>
          <a:p>
            <a:pPr indent="-91440" lvl="0" marL="91440" rtl="0" algn="l">
              <a:spcBef>
                <a:spcPts val="1000"/>
              </a:spcBef>
              <a:spcAft>
                <a:spcPts val="0"/>
              </a:spcAft>
              <a:buClr>
                <a:schemeClr val="dk1"/>
              </a:buClr>
              <a:buSzPts val="1100"/>
              <a:buFont typeface="Arial"/>
              <a:buNone/>
            </a:pPr>
            <a:r>
              <a:rPr lang="en">
                <a:solidFill>
                  <a:srgbClr val="5C666E"/>
                </a:solidFill>
                <a:latin typeface="Roboto"/>
                <a:ea typeface="Roboto"/>
                <a:cs typeface="Roboto"/>
                <a:sym typeface="Roboto"/>
              </a:rPr>
              <a:t>Teacher distributes the handout Claim and Focus Exemplar: Before Revision. Teacher directs students to look at the first page.</a:t>
            </a:r>
            <a:endParaRPr>
              <a:solidFill>
                <a:srgbClr val="5C666E"/>
              </a:solidFill>
              <a:latin typeface="Roboto"/>
              <a:ea typeface="Roboto"/>
              <a:cs typeface="Roboto"/>
              <a:sym typeface="Roboto"/>
            </a:endParaRPr>
          </a:p>
          <a:p>
            <a:pPr indent="-91440" lvl="0" marL="91440" rtl="0" algn="l">
              <a:spcBef>
                <a:spcPts val="0"/>
              </a:spcBef>
              <a:spcAft>
                <a:spcPts val="0"/>
              </a:spcAft>
              <a:buClr>
                <a:schemeClr val="dk1"/>
              </a:buClr>
              <a:buSzPts val="1100"/>
              <a:buFont typeface="Arial"/>
              <a:buNone/>
            </a:pPr>
            <a:r>
              <a:rPr i="1" lang="en">
                <a:solidFill>
                  <a:srgbClr val="5C666E"/>
                </a:solidFill>
                <a:latin typeface="Roboto Light"/>
                <a:ea typeface="Roboto Light"/>
                <a:cs typeface="Roboto Light"/>
                <a:sym typeface="Roboto Light"/>
              </a:rPr>
              <a:t> </a:t>
            </a:r>
            <a:endParaRPr i="1">
              <a:solidFill>
                <a:srgbClr val="5C666E"/>
              </a:solidFill>
              <a:latin typeface="Roboto Light"/>
              <a:ea typeface="Roboto Light"/>
              <a:cs typeface="Roboto Light"/>
              <a:sym typeface="Roboto Light"/>
            </a:endParaRPr>
          </a:p>
          <a:p>
            <a:pPr indent="-91440" lvl="0" marL="54864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student writing about school uniforms. The question the student is answering is whether or not uniforms empower students in ways that help them learn.</a:t>
            </a:r>
            <a:endParaRPr i="1">
              <a:solidFill>
                <a:srgbClr val="5B5B74"/>
              </a:solidFill>
              <a:latin typeface="Roboto"/>
              <a:ea typeface="Roboto"/>
              <a:cs typeface="Roboto"/>
              <a:sym typeface="Roboto"/>
            </a:endParaRPr>
          </a:p>
          <a:p>
            <a:pPr indent="0" lvl="0" marL="9144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 </a:t>
            </a:r>
            <a:endParaRPr i="1">
              <a:solidFill>
                <a:srgbClr val="5B5B74"/>
              </a:solidFill>
              <a:latin typeface="Roboto"/>
              <a:ea typeface="Roboto"/>
              <a:cs typeface="Roboto"/>
              <a:sym typeface="Roboto"/>
            </a:endParaRPr>
          </a:p>
          <a:p>
            <a:pPr indent="-91440" lvl="0" marL="54864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Using the revision strategies for claim and focus, suggest revisions that would strengthen the writer’s achievement in the claim and focus domain. Annotate the draft to show your suggestions and your explanation. </a:t>
            </a:r>
            <a:endParaRPr>
              <a:solidFill>
                <a:srgbClr val="5C666E"/>
              </a:solidFill>
              <a:latin typeface="Roboto"/>
              <a:ea typeface="Roboto"/>
              <a:cs typeface="Roboto"/>
              <a:sym typeface="Roboto"/>
            </a:endParaRPr>
          </a:p>
          <a:p>
            <a:pPr indent="0" lvl="0" marL="0" rtl="0" algn="l">
              <a:lnSpc>
                <a:spcPct val="120000"/>
              </a:lnSpc>
              <a:spcBef>
                <a:spcPts val="0"/>
              </a:spcBef>
              <a:spcAft>
                <a:spcPts val="0"/>
              </a:spcAft>
              <a:buSzPts val="1100"/>
              <a:buNone/>
            </a:pPr>
            <a:r>
              <a:t/>
            </a:r>
            <a:endParaRPr>
              <a:solidFill>
                <a:srgbClr val="5C666E"/>
              </a:solidFill>
              <a:latin typeface="Roboto"/>
              <a:ea typeface="Roboto"/>
              <a:cs typeface="Roboto"/>
              <a:sym typeface="Roboto"/>
            </a:endParaRPr>
          </a:p>
          <a:p>
            <a:pPr indent="-91440" lvl="0" marL="91440" rtl="0" algn="l">
              <a:spcBef>
                <a:spcPts val="0"/>
              </a:spcBef>
              <a:spcAft>
                <a:spcPts val="0"/>
              </a:spcAft>
              <a:buClr>
                <a:schemeClr val="dk1"/>
              </a:buClr>
              <a:buSzPts val="1100"/>
              <a:buFont typeface="Arial"/>
              <a:buNone/>
            </a:pPr>
            <a:r>
              <a:rPr lang="en">
                <a:solidFill>
                  <a:srgbClr val="5C666E"/>
                </a:solidFill>
                <a:latin typeface="Roboto"/>
                <a:ea typeface="Roboto"/>
                <a:cs typeface="Roboto"/>
                <a:sym typeface="Roboto"/>
              </a:rPr>
              <a:t>When students complete the review, teacher has students partner with others to compare the suggested changes. Have students explain their suggestions:</a:t>
            </a:r>
            <a:endParaRPr>
              <a:solidFill>
                <a:srgbClr val="5C666E"/>
              </a:solidFill>
              <a:latin typeface="Roboto"/>
              <a:ea typeface="Roboto"/>
              <a:cs typeface="Roboto"/>
              <a:sym typeface="Roboto"/>
            </a:endParaRPr>
          </a:p>
          <a:p>
            <a:pPr indent="-91440" lvl="0" marL="91440" rtl="0" algn="l">
              <a:spcBef>
                <a:spcPts val="0"/>
              </a:spcBef>
              <a:spcAft>
                <a:spcPts val="0"/>
              </a:spcAft>
              <a:buClr>
                <a:schemeClr val="dk1"/>
              </a:buClr>
              <a:buSzPts val="1100"/>
              <a:buFont typeface="Arial"/>
              <a:buNone/>
            </a:pPr>
            <a:r>
              <a:t/>
            </a:r>
            <a:endParaRPr i="1">
              <a:solidFill>
                <a:srgbClr val="5C666E"/>
              </a:solidFill>
              <a:latin typeface="Roboto Light"/>
              <a:ea typeface="Roboto Light"/>
              <a:cs typeface="Roboto Light"/>
              <a:sym typeface="Roboto Light"/>
            </a:endParaRPr>
          </a:p>
          <a:p>
            <a:pPr indent="-91440" lvl="0" marL="54864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How do these changes increase student achievement on the claim and focus section of the rubric? Why do you think the revised essay will be better?</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SzPts val="1100"/>
              <a:buNone/>
            </a:pPr>
            <a:r>
              <a:t/>
            </a:r>
            <a:endParaRPr>
              <a:solidFill>
                <a:srgbClr val="5C666E"/>
              </a:solidFill>
              <a:latin typeface="Roboto"/>
              <a:ea typeface="Roboto"/>
              <a:cs typeface="Roboto"/>
              <a:sym typeface="Roboto"/>
            </a:endParaRPr>
          </a:p>
          <a:p>
            <a:pPr indent="0" lvl="0" marL="0" rtl="0" algn="l">
              <a:lnSpc>
                <a:spcPct val="120000"/>
              </a:lnSpc>
              <a:spcBef>
                <a:spcPts val="0"/>
              </a:spcBef>
              <a:spcAft>
                <a:spcPts val="0"/>
              </a:spcAft>
              <a:buClr>
                <a:schemeClr val="dk1"/>
              </a:buClr>
              <a:buSzPts val="1100"/>
              <a:buFont typeface="Arial"/>
              <a:buNone/>
            </a:pPr>
            <a:r>
              <a:t/>
            </a:r>
            <a:endParaRPr>
              <a:solidFill>
                <a:srgbClr val="5B5B74"/>
              </a:solidFill>
              <a:latin typeface="Roboto"/>
              <a:ea typeface="Roboto"/>
              <a:cs typeface="Roboto"/>
              <a:sym typeface="Roboto"/>
            </a:endParaRPr>
          </a:p>
        </p:txBody>
      </p:sp>
      <p:sp>
        <p:nvSpPr>
          <p:cNvPr id="354" name="Google Shape;354;g8ed8919b7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f113d5ec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f113d5ec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the second page of the Claim and Focus Exemplar: Before Revision handout and explains the annotations.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After reviewing this piece of writing, I can see that the claim is there and it’s related to the topic, “school uniforms help students focus on education.” But the other paragraphs aren’t always so clear in what they’re trying to prove. </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If I look at the revision strategies sheet, I can see that the claim and focus rubric domain can be broken down into two traits: one is claim and the other is focus.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I’m going to ask myself some of these questions to get ideas for how to revise my essay. “Does the claim include both a side of the argument and reaso</a:t>
            </a:r>
            <a:r>
              <a:rPr i="1" lang="en">
                <a:solidFill>
                  <a:srgbClr val="5B5B74"/>
                </a:solidFill>
                <a:latin typeface="Roboto"/>
                <a:ea typeface="Roboto"/>
                <a:cs typeface="Roboto"/>
                <a:sym typeface="Roboto"/>
              </a:rPr>
              <a:t>n</a:t>
            </a:r>
            <a:r>
              <a:rPr i="1" lang="en">
                <a:solidFill>
                  <a:srgbClr val="5B5B74"/>
                </a:solidFill>
                <a:latin typeface="Roboto"/>
                <a:ea typeface="Roboto"/>
                <a:cs typeface="Roboto"/>
                <a:sym typeface="Roboto"/>
              </a:rPr>
              <a:t>s supporting that view?” I have a claim but it doesn’t include my reasons. Adding the word “because” to the end of the claim would allow the writer to make the claim more specific by indicating the specific reasons that will be discussed in the essay.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t/>
            </a:r>
            <a:endParaRPr>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Using the annotated first draft, teacher will continue to review the suggested changes, ask students to evaluate their impact, and also answer questions related to the domain’s evaluation criteria:</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a:solidFill>
                  <a:srgbClr val="5B5B74"/>
                </a:solidFill>
                <a:latin typeface="Roboto"/>
                <a:ea typeface="Roboto"/>
                <a:cs typeface="Roboto"/>
                <a:sym typeface="Roboto"/>
              </a:rPr>
              <a:t>Do you think these suggestions will help improve claim and focus? Where else do you think the writer can strengthen the essay’s claim and focus? What other suggestions do you think would help this essay, and why would these changes improve the strength of the claim or focus?</a:t>
            </a:r>
            <a:endParaRPr i="1">
              <a:solidFill>
                <a:srgbClr val="212136"/>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ed8919b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8ed8919b7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describes how a conference record is used to convey suggested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conference record conveying the same strategies the teacher suggested in the annotations.</a:t>
            </a:r>
            <a:endParaRPr i="1">
              <a:solidFill>
                <a:srgbClr val="212136"/>
              </a:solidFill>
              <a:latin typeface="Roboto"/>
              <a:ea typeface="Roboto"/>
              <a:cs typeface="Roboto"/>
              <a:sym typeface="Roboto"/>
            </a:endParaRPr>
          </a:p>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the top row, we see that the writer is going to concentrate on improving both the claim and the focus traits. Let’s look at again at the revision steps this writer could use.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first strategy, as we saw in the annotations, is to indicate the reasons why you support your claim directly within your claim statement. So here the first step is to rewrite the claim using the word “because.”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Another strategy is using specific words from the claim. Remember, this helps link reasons within the essay back to the claim statement.</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Finally, focusing on answering the question in every support statement, “how or why does this evidence support the claim?”</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This reinforces the links between the evidence, the reason, and the claim.</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Which two would you choose to focus on?</a:t>
            </a:r>
            <a:endParaRPr i="1">
              <a:solidFill>
                <a:srgbClr val="5B5B74"/>
              </a:solidFill>
              <a:latin typeface="Roboto"/>
              <a:ea typeface="Roboto"/>
              <a:cs typeface="Roboto"/>
              <a:sym typeface="Roboto"/>
            </a:endParaRPr>
          </a:p>
          <a:p>
            <a:pPr indent="0" lvl="0" marL="91440" marR="91440" rtl="0" algn="l">
              <a:spcBef>
                <a:spcPts val="1200"/>
              </a:spcBef>
              <a:spcAft>
                <a:spcPts val="1200"/>
              </a:spcAft>
              <a:buClr>
                <a:schemeClr val="dk1"/>
              </a:buClr>
              <a:buSzPts val="1100"/>
              <a:buFont typeface="Arial"/>
              <a:buNone/>
            </a:pPr>
            <a:r>
              <a:rPr lang="en">
                <a:solidFill>
                  <a:srgbClr val="212136"/>
                </a:solidFill>
                <a:latin typeface="Roboto"/>
                <a:ea typeface="Roboto"/>
                <a:cs typeface="Roboto"/>
                <a:sym typeface="Roboto"/>
              </a:rPr>
              <a:t>Teacher directs students to work in small or large groups to review the recommendations and discuss the impact of these revisions. If time allows, students can implement the suggested revisions.</a:t>
            </a:r>
            <a:endParaRPr>
              <a:solidFill>
                <a:srgbClr val="212136"/>
              </a:solidFill>
              <a:latin typeface="Roboto"/>
              <a:ea typeface="Roboto"/>
              <a:cs typeface="Roboto"/>
              <a:sym typeface="Roboto"/>
            </a:endParaRPr>
          </a:p>
        </p:txBody>
      </p:sp>
      <p:sp>
        <p:nvSpPr>
          <p:cNvPr id="372" name="Google Shape;372;g8ed8919b7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f113d5e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f113d5e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distributes the Claim and Focus Exemplar: After Revision and directs students’ attention to the first page of the revised essay.</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sz="900">
                <a:solidFill>
                  <a:srgbClr val="5B5B74"/>
                </a:solidFill>
                <a:latin typeface="Roboto Slab"/>
                <a:ea typeface="Roboto Slab"/>
                <a:cs typeface="Roboto Slab"/>
                <a:sym typeface="Roboto Slab"/>
              </a:rPr>
              <a:t>In this revised draft, the writer has responded to the action steps the teacher presented in the conference form. This draft models all three possible revisions so you can see how each could be addressed. Review these revisions to see if you understand their impact. Follow the instructions on the handout.</a:t>
            </a:r>
            <a:endParaRPr i="1" sz="900">
              <a:solidFill>
                <a:srgbClr val="5B5B74"/>
              </a:solidFill>
              <a:latin typeface="Roboto Slab"/>
              <a:ea typeface="Roboto Slab"/>
              <a:cs typeface="Roboto Slab"/>
              <a:sym typeface="Roboto Slab"/>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allows students time to read revised essay and react to the revisions.</a:t>
            </a:r>
            <a:endParaRPr>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turn attention to the revised essay. Teacher thinks aloud to describe impact of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sz="900">
                <a:solidFill>
                  <a:srgbClr val="5B5B74"/>
                </a:solidFill>
                <a:latin typeface="Roboto Slab"/>
                <a:ea typeface="Roboto Slab"/>
                <a:cs typeface="Roboto Slab"/>
                <a:sym typeface="Roboto Slab"/>
              </a:rPr>
              <a:t>What do you notice about the differences in this text based on the highlighted sentences? How have these changes strengthened the essay’s claim and focus?</a:t>
            </a:r>
            <a:endParaRPr i="1" sz="900">
              <a:solidFill>
                <a:srgbClr val="5B5B74"/>
              </a:solidFill>
              <a:latin typeface="Roboto Slab"/>
              <a:ea typeface="Roboto Slab"/>
              <a:cs typeface="Roboto Slab"/>
              <a:sym typeface="Roboto Slab"/>
            </a:endParaRPr>
          </a:p>
          <a:p>
            <a:pPr indent="0" lvl="0" marL="548640" marR="91440" rtl="0" algn="l">
              <a:lnSpc>
                <a:spcPct val="120000"/>
              </a:lnSpc>
              <a:spcBef>
                <a:spcPts val="1200"/>
              </a:spcBef>
              <a:spcAft>
                <a:spcPts val="0"/>
              </a:spcAft>
              <a:buClr>
                <a:schemeClr val="dk1"/>
              </a:buClr>
              <a:buSzPts val="1100"/>
              <a:buFont typeface="Arial"/>
              <a:buNone/>
            </a:pPr>
            <a:r>
              <a:rPr i="1" lang="en" sz="900">
                <a:solidFill>
                  <a:srgbClr val="5B5B74"/>
                </a:solidFill>
                <a:latin typeface="Roboto Slab"/>
                <a:ea typeface="Roboto Slab"/>
                <a:cs typeface="Roboto Slab"/>
                <a:sym typeface="Roboto Slab"/>
              </a:rPr>
              <a:t>If you read the sentences highlighted in red, you will see that the claim is now more specific and more arguable. Adding the specific reference to the impact on the environment to help students focus on learning made the claim stronger than it would have been had the writer simply answered the prompt by turning it into a statement.</a:t>
            </a:r>
            <a:endParaRPr i="1" sz="900">
              <a:solidFill>
                <a:srgbClr val="5B5B74"/>
              </a:solidFill>
              <a:latin typeface="Roboto Slab"/>
              <a:ea typeface="Roboto Slab"/>
              <a:cs typeface="Roboto Slab"/>
              <a:sym typeface="Roboto Slab"/>
            </a:endParaRPr>
          </a:p>
          <a:p>
            <a:pPr indent="0" lvl="0" marL="548640" marR="91440" rtl="0" algn="l">
              <a:lnSpc>
                <a:spcPct val="120000"/>
              </a:lnSpc>
              <a:spcBef>
                <a:spcPts val="1200"/>
              </a:spcBef>
              <a:spcAft>
                <a:spcPts val="0"/>
              </a:spcAft>
              <a:buClr>
                <a:schemeClr val="dk1"/>
              </a:buClr>
              <a:buSzPts val="1100"/>
              <a:buFont typeface="Arial"/>
              <a:buNone/>
            </a:pPr>
            <a:r>
              <a:rPr i="1" lang="en" sz="900">
                <a:solidFill>
                  <a:srgbClr val="5B5B74"/>
                </a:solidFill>
                <a:latin typeface="Roboto Slab"/>
                <a:ea typeface="Roboto Slab"/>
                <a:cs typeface="Roboto Slab"/>
                <a:sym typeface="Roboto Slab"/>
              </a:rPr>
              <a:t>Later, in each paragraph supporting the claim, reasons link directly back to the claim by referring to “the learning environment.” Reasoning statements that explain evidence are also linked directly back to this idea as they explain why the uniforms support the learning environment by helping students focus on the academic parts of school versus other social elements that can impact students’ experience of school.</a:t>
            </a:r>
            <a:endParaRPr i="1" sz="900">
              <a:solidFill>
                <a:srgbClr val="5B5B74"/>
              </a:solidFill>
              <a:latin typeface="Roboto Slab"/>
              <a:ea typeface="Roboto Slab"/>
              <a:cs typeface="Roboto Slab"/>
              <a:sym typeface="Roboto Slab"/>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 to describe revisions and concludes by reminding students to apply revision strategies to their own essays.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sz="900">
                <a:solidFill>
                  <a:srgbClr val="5B5B74"/>
                </a:solidFill>
                <a:latin typeface="Roboto Slab"/>
                <a:ea typeface="Roboto Slab"/>
                <a:cs typeface="Roboto Slab"/>
                <a:sym typeface="Roboto Slab"/>
              </a:rPr>
              <a:t>When you’re revising your essay, remember to use these helpful revision strategies to take your essay to the next level.</a:t>
            </a:r>
            <a:endParaRPr i="1" sz="900">
              <a:solidFill>
                <a:srgbClr val="5B5B74"/>
              </a:solidFill>
              <a:latin typeface="Roboto Slab"/>
              <a:ea typeface="Roboto Slab"/>
              <a:cs typeface="Roboto Slab"/>
              <a:sym typeface="Roboto Slab"/>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2" name="Google Shape;52;p1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53" name="Google Shape;53;p1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54" name="Google Shape;54;p1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55" name="Google Shape;55;p13"/>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56" name="Google Shape;56;p13"/>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7" name="Google Shape;57;p13"/>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3"/>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9" name="Google Shape;59;p13"/>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0" name="Google Shape;60;p13"/>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1" name="Google Shape;61;p13"/>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2" name="Google Shape;62;p13"/>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3"/>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13"/>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68" name="Google Shape;68;p1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69" name="Google Shape;69;p1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70" name="Google Shape;70;p14"/>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1" name="Google Shape;71;p14"/>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bg>
      <p:bgPr>
        <a:solidFill>
          <a:srgbClr val="BB4B3E"/>
        </a:solid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6"/>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1" name="Google Shape;81;p1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2" name="Google Shape;82;p1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3">
            <a:alphaModFix/>
          </a:blip>
          <a:srcRect b="0" l="4741" r="4768"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bg>
      <p:bgPr>
        <a:solidFill>
          <a:srgbClr val="BB4B3E"/>
        </a:solidFill>
      </p:bgPr>
    </p:bg>
    <p:spTree>
      <p:nvGrpSpPr>
        <p:cNvPr id="84" name="Shape 84"/>
        <p:cNvGrpSpPr/>
        <p:nvPr/>
      </p:nvGrpSpPr>
      <p:grpSpPr>
        <a:xfrm>
          <a:off x="0" y="0"/>
          <a:ext cx="0" cy="0"/>
          <a:chOff x="0" y="0"/>
          <a:chExt cx="0" cy="0"/>
        </a:xfrm>
      </p:grpSpPr>
      <p:sp>
        <p:nvSpPr>
          <p:cNvPr id="85" name="Google Shape;85;p1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17"/>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7"/>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8" name="Google Shape;88;p1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9" name="Google Shape;89;p1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92" name="Google Shape;92;p1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93" name="Google Shape;93;p1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94" name="Google Shape;94;p1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95" name="Google Shape;95;p18"/>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96" name="Google Shape;96;p18"/>
          <p:cNvSpPr/>
          <p:nvPr/>
        </p:nvSpPr>
        <p:spPr>
          <a:xfrm>
            <a:off x="3473767"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97" name="Google Shape;97;p18"/>
          <p:cNvSpPr/>
          <p:nvPr/>
        </p:nvSpPr>
        <p:spPr>
          <a:xfrm>
            <a:off x="6451633" y="2448075"/>
            <a:ext cx="304500" cy="304500"/>
          </a:xfrm>
          <a:prstGeom prst="ellipse">
            <a:avLst/>
          </a:prstGeom>
          <a:solidFill>
            <a:srgbClr val="1ED2A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3</a:t>
            </a:r>
            <a:endParaRPr sz="1100"/>
          </a:p>
        </p:txBody>
      </p:sp>
      <p:sp>
        <p:nvSpPr>
          <p:cNvPr id="98" name="Google Shape;98;p18"/>
          <p:cNvSpPr txBox="1"/>
          <p:nvPr>
            <p:ph idx="1" type="body"/>
          </p:nvPr>
        </p:nvSpPr>
        <p:spPr>
          <a:xfrm>
            <a:off x="495300"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8"/>
          <p:cNvSpPr txBox="1"/>
          <p:nvPr>
            <p:ph idx="2" type="body"/>
          </p:nvPr>
        </p:nvSpPr>
        <p:spPr>
          <a:xfrm>
            <a:off x="3473767"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18"/>
          <p:cNvSpPr txBox="1"/>
          <p:nvPr>
            <p:ph idx="3" type="body"/>
          </p:nvPr>
        </p:nvSpPr>
        <p:spPr>
          <a:xfrm>
            <a:off x="6451934"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bg>
      <p:bgPr>
        <a:solidFill>
          <a:schemeClr val="lt1"/>
        </a:solidFill>
      </p:bgPr>
    </p:bg>
    <p:spTree>
      <p:nvGrpSpPr>
        <p:cNvPr id="101" name="Shape 101"/>
        <p:cNvGrpSpPr/>
        <p:nvPr/>
      </p:nvGrpSpPr>
      <p:grpSpPr>
        <a:xfrm>
          <a:off x="0" y="0"/>
          <a:ext cx="0" cy="0"/>
          <a:chOff x="0" y="0"/>
          <a:chExt cx="0" cy="0"/>
        </a:xfrm>
      </p:grpSpPr>
      <p:sp>
        <p:nvSpPr>
          <p:cNvPr id="102" name="Google Shape;102;p19"/>
          <p:cNvSpPr/>
          <p:nvPr/>
        </p:nvSpPr>
        <p:spPr>
          <a:xfrm>
            <a:off x="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 name="Google Shape;103;p19"/>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04" name="Google Shape;104;p1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05" name="Google Shape;105;p19"/>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06" name="Google Shape;106;p1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9" name="Google Shape;109;p2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0" name="Google Shape;110;p2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1" name="Google Shape;111;p2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2" name="Google Shape;112;p20"/>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15" name="Google Shape;115;p2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6" name="Google Shape;116;p2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7" name="Google Shape;117;p2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8" name="Google Shape;118;p21"/>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9" name="Google Shape;119;p21"/>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1"/>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1"/>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1"/>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1"/>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1"/>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Google Shape;126;p21"/>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7" name="Google Shape;127;p21"/>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128" name="Shape 128"/>
        <p:cNvGrpSpPr/>
        <p:nvPr/>
      </p:nvGrpSpPr>
      <p:grpSpPr>
        <a:xfrm>
          <a:off x="0" y="0"/>
          <a:ext cx="0" cy="0"/>
          <a:chOff x="0" y="0"/>
          <a:chExt cx="0" cy="0"/>
        </a:xfrm>
      </p:grpSpPr>
      <p:sp>
        <p:nvSpPr>
          <p:cNvPr id="129" name="Google Shape;129;p22"/>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31" name="Google Shape;131;p2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32" name="Google Shape;132;p2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33" name="Google Shape;133;p22"/>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2"/>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135" name="Shape 135"/>
        <p:cNvGrpSpPr/>
        <p:nvPr/>
      </p:nvGrpSpPr>
      <p:grpSpPr>
        <a:xfrm>
          <a:off x="0" y="0"/>
          <a:ext cx="0" cy="0"/>
          <a:chOff x="0" y="0"/>
          <a:chExt cx="0" cy="0"/>
        </a:xfrm>
      </p:grpSpPr>
      <p:sp>
        <p:nvSpPr>
          <p:cNvPr id="136" name="Google Shape;136;p23"/>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3"/>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38" name="Google Shape;138;p2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39" name="Google Shape;139;p2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40" name="Google Shape;140;p23"/>
          <p:cNvPicPr preferRelativeResize="0"/>
          <p:nvPr/>
        </p:nvPicPr>
        <p:blipFill rotWithShape="1">
          <a:blip r:embed="rId3">
            <a:alphaModFix/>
          </a:blip>
          <a:srcRect b="0" l="5170" r="4429" t="0"/>
          <a:stretch/>
        </p:blipFill>
        <p:spPr>
          <a:xfrm>
            <a:off x="6385967" y="0"/>
            <a:ext cx="2758032" cy="5148295"/>
          </a:xfrm>
          <a:prstGeom prst="rect">
            <a:avLst/>
          </a:prstGeom>
          <a:solidFill>
            <a:srgbClr val="1ED2AC"/>
          </a:solid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141" name="Shape 141"/>
        <p:cNvGrpSpPr/>
        <p:nvPr/>
      </p:nvGrpSpPr>
      <p:grpSpPr>
        <a:xfrm>
          <a:off x="0" y="0"/>
          <a:ext cx="0" cy="0"/>
          <a:chOff x="0" y="0"/>
          <a:chExt cx="0" cy="0"/>
        </a:xfrm>
      </p:grpSpPr>
      <p:sp>
        <p:nvSpPr>
          <p:cNvPr id="142" name="Google Shape;142;p24"/>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3" name="Google Shape;143;p24"/>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24"/>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45" name="Google Shape;145;p2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46" name="Google Shape;146;p24"/>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147" name="Shape 147"/>
        <p:cNvGrpSpPr/>
        <p:nvPr/>
      </p:nvGrpSpPr>
      <p:grpSpPr>
        <a:xfrm>
          <a:off x="0" y="0"/>
          <a:ext cx="0" cy="0"/>
          <a:chOff x="0" y="0"/>
          <a:chExt cx="0" cy="0"/>
        </a:xfrm>
      </p:grpSpPr>
      <p:sp>
        <p:nvSpPr>
          <p:cNvPr id="148" name="Google Shape;148;p25"/>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9" name="Google Shape;149;p25"/>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5"/>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51" name="Google Shape;151;p2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52" name="Google Shape;152;p25"/>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153" name="Shape 153"/>
        <p:cNvGrpSpPr/>
        <p:nvPr/>
      </p:nvGrpSpPr>
      <p:grpSpPr>
        <a:xfrm>
          <a:off x="0" y="0"/>
          <a:ext cx="0" cy="0"/>
          <a:chOff x="0" y="0"/>
          <a:chExt cx="0" cy="0"/>
        </a:xfrm>
      </p:grpSpPr>
      <p:sp>
        <p:nvSpPr>
          <p:cNvPr id="154" name="Google Shape;154;p26"/>
          <p:cNvSpPr/>
          <p:nvPr/>
        </p:nvSpPr>
        <p:spPr>
          <a:xfrm>
            <a:off x="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26"/>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6" name="Google Shape;156;p2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57" name="Google Shape;157;p26"/>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8" name="Google Shape;158;p2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1" name="Google Shape;161;p27"/>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2" name="Google Shape;162;p27"/>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p2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64" name="Google Shape;164;p27"/>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65" name="Google Shape;165;p2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66" name="Shape 166"/>
        <p:cNvGrpSpPr/>
        <p:nvPr/>
      </p:nvGrpSpPr>
      <p:grpSpPr>
        <a:xfrm>
          <a:off x="0" y="0"/>
          <a:ext cx="0" cy="0"/>
          <a:chOff x="0" y="0"/>
          <a:chExt cx="0" cy="0"/>
        </a:xfrm>
      </p:grpSpPr>
      <p:sp>
        <p:nvSpPr>
          <p:cNvPr id="167" name="Google Shape;167;p28"/>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8" name="Google Shape;168;p2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9" name="Google Shape;169;p2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0" name="Google Shape;170;p28"/>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127E67"/>
              </a:buClr>
              <a:buSzPts val="3800"/>
              <a:buFont typeface="Roboto"/>
              <a:buNone/>
              <a:defRPr sz="3800">
                <a:solidFill>
                  <a:srgbClr val="127E67"/>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28"/>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72" name="Google Shape;172;p2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73" name="Shape 173"/>
        <p:cNvGrpSpPr/>
        <p:nvPr/>
      </p:nvGrpSpPr>
      <p:grpSpPr>
        <a:xfrm>
          <a:off x="0" y="0"/>
          <a:ext cx="0" cy="0"/>
          <a:chOff x="0" y="0"/>
          <a:chExt cx="0" cy="0"/>
        </a:xfrm>
      </p:grpSpPr>
      <p:sp>
        <p:nvSpPr>
          <p:cNvPr id="174" name="Google Shape;174;p29"/>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75" name="Google Shape;175;p2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76" name="Google Shape;176;p2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7" name="Google Shape;177;p2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8" name="Google Shape;178;p29"/>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9" name="Google Shape;179;p29"/>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127E67"/>
              </a:buClr>
              <a:buSzPts val="3000"/>
              <a:buNone/>
              <a:defRPr b="1" sz="3000">
                <a:solidFill>
                  <a:srgbClr val="127E67"/>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80" name="Google Shape;180;p2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6C49A2"/>
        </a:solidFill>
      </p:bgPr>
    </p:bg>
    <p:spTree>
      <p:nvGrpSpPr>
        <p:cNvPr id="181" name="Shape 181"/>
        <p:cNvGrpSpPr/>
        <p:nvPr/>
      </p:nvGrpSpPr>
      <p:grpSpPr>
        <a:xfrm>
          <a:off x="0" y="0"/>
          <a:ext cx="0" cy="0"/>
          <a:chOff x="0" y="0"/>
          <a:chExt cx="0" cy="0"/>
        </a:xfrm>
      </p:grpSpPr>
      <p:sp>
        <p:nvSpPr>
          <p:cNvPr id="182" name="Google Shape;182;p30"/>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0"/>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84" name="Google Shape;184;p3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85" name="Google Shape;185;p3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86" name="Google Shape;186;p30"/>
          <p:cNvPicPr preferRelativeResize="0"/>
          <p:nvPr/>
        </p:nvPicPr>
        <p:blipFill rotWithShape="1">
          <a:blip r:embed="rId3">
            <a:alphaModFix/>
          </a:blip>
          <a:srcRect b="139" l="7147" r="2493"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87" name="Shape 187"/>
        <p:cNvGrpSpPr/>
        <p:nvPr/>
      </p:nvGrpSpPr>
      <p:grpSpPr>
        <a:xfrm>
          <a:off x="0" y="0"/>
          <a:ext cx="0" cy="0"/>
          <a:chOff x="0" y="0"/>
          <a:chExt cx="0" cy="0"/>
        </a:xfrm>
      </p:grpSpPr>
      <p:sp>
        <p:nvSpPr>
          <p:cNvPr id="188" name="Google Shape;188;p31"/>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9" name="Google Shape;189;p31"/>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1"/>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1" name="Google Shape;191;p3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2" name="Google Shape;192;p3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93" name="Shape 193"/>
        <p:cNvGrpSpPr/>
        <p:nvPr/>
      </p:nvGrpSpPr>
      <p:grpSpPr>
        <a:xfrm>
          <a:off x="0" y="0"/>
          <a:ext cx="0" cy="0"/>
          <a:chOff x="0" y="0"/>
          <a:chExt cx="0" cy="0"/>
        </a:xfrm>
      </p:grpSpPr>
      <p:sp>
        <p:nvSpPr>
          <p:cNvPr id="194" name="Google Shape;194;p32"/>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5" name="Google Shape;195;p32"/>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2"/>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7" name="Google Shape;197;p3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8" name="Google Shape;198;p32"/>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199" name="Shape 199"/>
        <p:cNvGrpSpPr/>
        <p:nvPr/>
      </p:nvGrpSpPr>
      <p:grpSpPr>
        <a:xfrm>
          <a:off x="0" y="0"/>
          <a:ext cx="0" cy="0"/>
          <a:chOff x="0" y="0"/>
          <a:chExt cx="0" cy="0"/>
        </a:xfrm>
      </p:grpSpPr>
      <p:sp>
        <p:nvSpPr>
          <p:cNvPr id="200" name="Google Shape;200;p33"/>
          <p:cNvSpPr/>
          <p:nvPr/>
        </p:nvSpPr>
        <p:spPr>
          <a:xfrm>
            <a:off x="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1" name="Google Shape;201;p33"/>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02" name="Google Shape;202;p33"/>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3" name="Google Shape;203;p33"/>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4" name="Google Shape;204;p3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205" name="Shape 205"/>
        <p:cNvGrpSpPr/>
        <p:nvPr/>
      </p:nvGrpSpPr>
      <p:grpSpPr>
        <a:xfrm>
          <a:off x="0" y="0"/>
          <a:ext cx="0" cy="0"/>
          <a:chOff x="0" y="0"/>
          <a:chExt cx="0" cy="0"/>
        </a:xfrm>
      </p:grpSpPr>
      <p:sp>
        <p:nvSpPr>
          <p:cNvPr id="206" name="Google Shape;206;p34"/>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07" name="Google Shape;207;p34"/>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8" name="Google Shape;208;p3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9" name="Google Shape;209;p3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0" name="Google Shape;210;p3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11" name="Google Shape;211;p3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212" name="Shape 212"/>
        <p:cNvGrpSpPr/>
        <p:nvPr/>
      </p:nvGrpSpPr>
      <p:grpSpPr>
        <a:xfrm>
          <a:off x="0" y="0"/>
          <a:ext cx="0" cy="0"/>
          <a:chOff x="0" y="0"/>
          <a:chExt cx="0" cy="0"/>
        </a:xfrm>
      </p:grpSpPr>
      <p:sp>
        <p:nvSpPr>
          <p:cNvPr id="213" name="Google Shape;213;p35"/>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14" name="Google Shape;214;p35"/>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15" name="Google Shape;215;p3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6" name="Google Shape;216;p35"/>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6C49A2"/>
              </a:buClr>
              <a:buSzPts val="3800"/>
              <a:buFont typeface="Roboto"/>
              <a:buNone/>
              <a:defRPr sz="3800">
                <a:solidFill>
                  <a:srgbClr val="6C49A2"/>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5"/>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18" name="Google Shape;218;p3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19" name="Shape 219"/>
        <p:cNvGrpSpPr/>
        <p:nvPr/>
      </p:nvGrpSpPr>
      <p:grpSpPr>
        <a:xfrm>
          <a:off x="0" y="0"/>
          <a:ext cx="0" cy="0"/>
          <a:chOff x="0" y="0"/>
          <a:chExt cx="0" cy="0"/>
        </a:xfrm>
      </p:grpSpPr>
      <p:sp>
        <p:nvSpPr>
          <p:cNvPr id="220" name="Google Shape;220;p36"/>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1" name="Google Shape;221;p3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22" name="Google Shape;222;p3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23" name="Google Shape;223;p36"/>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4" name="Google Shape;224;p36"/>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5" name="Google Shape;225;p36"/>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26" name="Google Shape;226;p3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bg>
      <p:bgPr>
        <a:solidFill>
          <a:srgbClr val="BB4B3E"/>
        </a:solidFill>
      </p:bgPr>
    </p:bg>
    <p:spTree>
      <p:nvGrpSpPr>
        <p:cNvPr id="227" name="Shape 227"/>
        <p:cNvGrpSpPr/>
        <p:nvPr/>
      </p:nvGrpSpPr>
      <p:grpSpPr>
        <a:xfrm>
          <a:off x="0" y="0"/>
          <a:ext cx="0" cy="0"/>
          <a:chOff x="0" y="0"/>
          <a:chExt cx="0" cy="0"/>
        </a:xfrm>
      </p:grpSpPr>
      <p:sp>
        <p:nvSpPr>
          <p:cNvPr id="228" name="Google Shape;228;p3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9" name="Google Shape;229;p37"/>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0" name="Google Shape;230;p37"/>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31" name="Google Shape;231;p3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32" name="Google Shape;232;p3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bg>
      <p:bgPr>
        <a:solidFill>
          <a:schemeClr val="lt1"/>
        </a:solidFill>
      </p:bgPr>
    </p:bg>
    <p:spTree>
      <p:nvGrpSpPr>
        <p:cNvPr id="233" name="Shape 233"/>
        <p:cNvGrpSpPr/>
        <p:nvPr/>
      </p:nvGrpSpPr>
      <p:grpSpPr>
        <a:xfrm>
          <a:off x="0" y="0"/>
          <a:ext cx="0" cy="0"/>
          <a:chOff x="0" y="0"/>
          <a:chExt cx="0" cy="0"/>
        </a:xfrm>
      </p:grpSpPr>
      <p:sp>
        <p:nvSpPr>
          <p:cNvPr id="234" name="Google Shape;234;p38"/>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5" name="Google Shape;235;p3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36" name="Google Shape;236;p38"/>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7" name="Google Shape;237;p3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38" name="Google Shape;238;p38"/>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9" name="Google Shape;239;p3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bg>
      <p:bgPr>
        <a:solidFill>
          <a:schemeClr val="lt1"/>
        </a:solidFill>
      </p:bgPr>
    </p:bg>
    <p:spTree>
      <p:nvGrpSpPr>
        <p:cNvPr id="240" name="Shape 240"/>
        <p:cNvGrpSpPr/>
        <p:nvPr/>
      </p:nvGrpSpPr>
      <p:grpSpPr>
        <a:xfrm>
          <a:off x="0" y="0"/>
          <a:ext cx="0" cy="0"/>
          <a:chOff x="0" y="0"/>
          <a:chExt cx="0" cy="0"/>
        </a:xfrm>
      </p:grpSpPr>
      <p:sp>
        <p:nvSpPr>
          <p:cNvPr id="241" name="Google Shape;241;p39"/>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2" name="Google Shape;242;p3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43" name="Google Shape;243;p3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44" name="Google Shape;244;p39"/>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BB4B3E"/>
              </a:buClr>
              <a:buSzPts val="3800"/>
              <a:buFont typeface="Roboto"/>
              <a:buNone/>
              <a:defRPr sz="3800">
                <a:solidFill>
                  <a:srgbClr val="BB4B3E"/>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3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46" name="Google Shape;246;p3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bg>
      <p:bgPr>
        <a:solidFill>
          <a:schemeClr val="lt1"/>
        </a:solidFill>
      </p:bgPr>
    </p:bg>
    <p:spTree>
      <p:nvGrpSpPr>
        <p:cNvPr id="247" name="Shape 247"/>
        <p:cNvGrpSpPr/>
        <p:nvPr/>
      </p:nvGrpSpPr>
      <p:grpSpPr>
        <a:xfrm>
          <a:off x="0" y="0"/>
          <a:ext cx="0" cy="0"/>
          <a:chOff x="0" y="0"/>
          <a:chExt cx="0" cy="0"/>
        </a:xfrm>
      </p:grpSpPr>
      <p:sp>
        <p:nvSpPr>
          <p:cNvPr id="248" name="Google Shape;248;p40"/>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9" name="Google Shape;249;p40"/>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50" name="Google Shape;250;p4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51" name="Google Shape;251;p40"/>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2" name="Google Shape;252;p40"/>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53" name="Google Shape;253;p40"/>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BB4B3E"/>
              </a:buClr>
              <a:buSzPts val="3000"/>
              <a:buNone/>
              <a:defRPr b="1" sz="3000">
                <a:solidFill>
                  <a:srgbClr val="BB4B3E"/>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54" name="Google Shape;254;p4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255" name="Shape 255"/>
        <p:cNvGrpSpPr/>
        <p:nvPr/>
      </p:nvGrpSpPr>
      <p:grpSpPr>
        <a:xfrm>
          <a:off x="0" y="0"/>
          <a:ext cx="0" cy="0"/>
          <a:chOff x="0" y="0"/>
          <a:chExt cx="0" cy="0"/>
        </a:xfrm>
      </p:grpSpPr>
      <p:sp>
        <p:nvSpPr>
          <p:cNvPr id="256" name="Google Shape;256;p41"/>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57" name="Google Shape;257;p4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58" name="Google Shape;258;p4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59" name="Google Shape;259;p4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0" name="Google Shape;260;p41"/>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1" name="Google Shape;261;p41"/>
          <p:cNvSpPr txBox="1"/>
          <p:nvPr>
            <p:ph idx="2"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262" name="Shape 262"/>
        <p:cNvGrpSpPr/>
        <p:nvPr/>
      </p:nvGrpSpPr>
      <p:grpSpPr>
        <a:xfrm>
          <a:off x="0" y="0"/>
          <a:ext cx="0" cy="0"/>
          <a:chOff x="0" y="0"/>
          <a:chExt cx="0" cy="0"/>
        </a:xfrm>
      </p:grpSpPr>
      <p:sp>
        <p:nvSpPr>
          <p:cNvPr id="263" name="Google Shape;263;p42"/>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64" name="Google Shape;264;p4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65" name="Google Shape;265;p4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66" name="Google Shape;266;p4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7" name="Google Shape;267;p42"/>
          <p:cNvSpPr txBox="1"/>
          <p:nvPr>
            <p:ph idx="1" type="subTitle"/>
          </p:nvPr>
        </p:nvSpPr>
        <p:spPr>
          <a:xfrm>
            <a:off x="495601" y="1781407"/>
            <a:ext cx="3502200" cy="2768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8" name="Google Shape;268;p42"/>
          <p:cNvSpPr txBox="1"/>
          <p:nvPr>
            <p:ph idx="2" type="body"/>
          </p:nvPr>
        </p:nvSpPr>
        <p:spPr>
          <a:xfrm>
            <a:off x="495602" y="594029"/>
            <a:ext cx="3502200" cy="1059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269" name="Shape 269"/>
        <p:cNvGrpSpPr/>
        <p:nvPr/>
      </p:nvGrpSpPr>
      <p:grpSpPr>
        <a:xfrm>
          <a:off x="0" y="0"/>
          <a:ext cx="0" cy="0"/>
          <a:chOff x="0" y="0"/>
          <a:chExt cx="0" cy="0"/>
        </a:xfrm>
      </p:grpSpPr>
      <p:sp>
        <p:nvSpPr>
          <p:cNvPr id="270" name="Google Shape;270;p43"/>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71" name="Google Shape;271;p4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72" name="Google Shape;272;p4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73" name="Google Shape;273;p4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74" name="Google Shape;274;p43"/>
          <p:cNvSpPr txBox="1"/>
          <p:nvPr>
            <p:ph idx="1" type="subTitle"/>
          </p:nvPr>
        </p:nvSpPr>
        <p:spPr>
          <a:xfrm>
            <a:off x="495601" y="2709746"/>
            <a:ext cx="21741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3"/>
          <p:cNvSpPr txBox="1"/>
          <p:nvPr>
            <p:ph idx="2" type="body"/>
          </p:nvPr>
        </p:nvSpPr>
        <p:spPr>
          <a:xfrm>
            <a:off x="495601" y="1524749"/>
            <a:ext cx="21741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276" name="Shape 276"/>
        <p:cNvGrpSpPr/>
        <p:nvPr/>
      </p:nvGrpSpPr>
      <p:grpSpPr>
        <a:xfrm>
          <a:off x="0" y="0"/>
          <a:ext cx="0" cy="0"/>
          <a:chOff x="0" y="0"/>
          <a:chExt cx="0" cy="0"/>
        </a:xfrm>
      </p:grpSpPr>
      <p:sp>
        <p:nvSpPr>
          <p:cNvPr id="277" name="Google Shape;277;p44"/>
          <p:cNvSpPr/>
          <p:nvPr/>
        </p:nvSpPr>
        <p:spPr>
          <a:xfrm>
            <a:off x="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4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9" name="Google Shape;279;p4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80" name="Google Shape;280;p4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81" name="Google Shape;281;p4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2" name="Google Shape;282;p4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85" name="Google Shape;285;p4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86" name="Google Shape;286;p4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7" name="Google Shape;287;p4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88" name="Google Shape;288;p45"/>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289" name="Google Shape;289;p45"/>
          <p:cNvSpPr/>
          <p:nvPr/>
        </p:nvSpPr>
        <p:spPr>
          <a:xfrm>
            <a:off x="4572000"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290" name="Google Shape;290;p45"/>
          <p:cNvSpPr txBox="1"/>
          <p:nvPr>
            <p:ph idx="1" type="body"/>
          </p:nvPr>
        </p:nvSpPr>
        <p:spPr>
          <a:xfrm>
            <a:off x="4953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 name="Google Shape;291;p45"/>
          <p:cNvSpPr txBox="1"/>
          <p:nvPr>
            <p:ph idx="2" type="body"/>
          </p:nvPr>
        </p:nvSpPr>
        <p:spPr>
          <a:xfrm>
            <a:off x="45720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292" name="Shape 292"/>
        <p:cNvGrpSpPr/>
        <p:nvPr/>
      </p:nvGrpSpPr>
      <p:grpSpPr>
        <a:xfrm>
          <a:off x="0" y="0"/>
          <a:ext cx="0" cy="0"/>
          <a:chOff x="0" y="0"/>
          <a:chExt cx="0" cy="0"/>
        </a:xfrm>
      </p:grpSpPr>
      <p:sp>
        <p:nvSpPr>
          <p:cNvPr id="293" name="Google Shape;293;p46"/>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4" name="Google Shape;294;p4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95" name="Google Shape;295;p4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96" name="Google Shape;296;p4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297" name="Shape 297"/>
        <p:cNvGrpSpPr/>
        <p:nvPr/>
      </p:nvGrpSpPr>
      <p:grpSpPr>
        <a:xfrm>
          <a:off x="0" y="0"/>
          <a:ext cx="0" cy="0"/>
          <a:chOff x="0" y="0"/>
          <a:chExt cx="0" cy="0"/>
        </a:xfrm>
      </p:grpSpPr>
      <p:sp>
        <p:nvSpPr>
          <p:cNvPr id="298" name="Google Shape;298;p47"/>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9" name="Google Shape;299;p4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00" name="Google Shape;300;p4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01" name="Google Shape;301;p4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02" name="Google Shape;302;p47"/>
          <p:cNvSpPr txBox="1"/>
          <p:nvPr>
            <p:ph idx="1" type="subTitle"/>
          </p:nvPr>
        </p:nvSpPr>
        <p:spPr>
          <a:xfrm>
            <a:off x="495600" y="1403460"/>
            <a:ext cx="4843800" cy="704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3" name="Google Shape;303;p47"/>
          <p:cNvSpPr txBox="1"/>
          <p:nvPr>
            <p:ph idx="2" type="body"/>
          </p:nvPr>
        </p:nvSpPr>
        <p:spPr>
          <a:xfrm>
            <a:off x="49560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7"/>
          <p:cNvSpPr txBox="1"/>
          <p:nvPr>
            <p:ph idx="3" type="body"/>
          </p:nvPr>
        </p:nvSpPr>
        <p:spPr>
          <a:xfrm>
            <a:off x="49560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7"/>
          <p:cNvSpPr txBox="1"/>
          <p:nvPr>
            <p:ph idx="4" type="body"/>
          </p:nvPr>
        </p:nvSpPr>
        <p:spPr>
          <a:xfrm>
            <a:off x="263351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7"/>
          <p:cNvSpPr txBox="1"/>
          <p:nvPr>
            <p:ph idx="5" type="body"/>
          </p:nvPr>
        </p:nvSpPr>
        <p:spPr>
          <a:xfrm>
            <a:off x="263351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7"/>
          <p:cNvSpPr txBox="1"/>
          <p:nvPr>
            <p:ph idx="6" type="body"/>
          </p:nvPr>
        </p:nvSpPr>
        <p:spPr>
          <a:xfrm>
            <a:off x="4793568"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7"/>
          <p:cNvSpPr txBox="1"/>
          <p:nvPr>
            <p:ph idx="7" type="body"/>
          </p:nvPr>
        </p:nvSpPr>
        <p:spPr>
          <a:xfrm>
            <a:off x="4793568"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7"/>
          <p:cNvSpPr txBox="1"/>
          <p:nvPr>
            <p:ph idx="8" type="body"/>
          </p:nvPr>
        </p:nvSpPr>
        <p:spPr>
          <a:xfrm>
            <a:off x="6931476"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7"/>
          <p:cNvSpPr txBox="1"/>
          <p:nvPr>
            <p:ph idx="9" type="body"/>
          </p:nvPr>
        </p:nvSpPr>
        <p:spPr>
          <a:xfrm>
            <a:off x="6931476"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311" name="Shape 311"/>
        <p:cNvGrpSpPr/>
        <p:nvPr/>
      </p:nvGrpSpPr>
      <p:grpSpPr>
        <a:xfrm>
          <a:off x="0" y="0"/>
          <a:ext cx="0" cy="0"/>
          <a:chOff x="0" y="0"/>
          <a:chExt cx="0" cy="0"/>
        </a:xfrm>
      </p:grpSpPr>
      <p:sp>
        <p:nvSpPr>
          <p:cNvPr id="312" name="Google Shape;312;p48"/>
          <p:cNvSpPr txBox="1"/>
          <p:nvPr>
            <p:ph type="title"/>
          </p:nvPr>
        </p:nvSpPr>
        <p:spPr>
          <a:xfrm>
            <a:off x="495600" y="594030"/>
            <a:ext cx="2333100" cy="21207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13" name="Google Shape;313;p4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14" name="Google Shape;314;p4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15" name="Google Shape;315;p4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16" name="Google Shape;316;p48"/>
          <p:cNvSpPr txBox="1"/>
          <p:nvPr>
            <p:ph idx="1" type="body"/>
          </p:nvPr>
        </p:nvSpPr>
        <p:spPr>
          <a:xfrm>
            <a:off x="3714750"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 name="Google Shape;317;p48"/>
          <p:cNvSpPr txBox="1"/>
          <p:nvPr>
            <p:ph idx="2" type="body"/>
          </p:nvPr>
        </p:nvSpPr>
        <p:spPr>
          <a:xfrm>
            <a:off x="5513122"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8"/>
          <p:cNvSpPr txBox="1"/>
          <p:nvPr>
            <p:ph idx="3" type="body"/>
          </p:nvPr>
        </p:nvSpPr>
        <p:spPr>
          <a:xfrm>
            <a:off x="7312517"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48"/>
          <p:cNvSpPr txBox="1"/>
          <p:nvPr>
            <p:ph idx="4" type="body"/>
          </p:nvPr>
        </p:nvSpPr>
        <p:spPr>
          <a:xfrm>
            <a:off x="5513122"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48"/>
          <p:cNvSpPr txBox="1"/>
          <p:nvPr>
            <p:ph idx="5" type="body"/>
          </p:nvPr>
        </p:nvSpPr>
        <p:spPr>
          <a:xfrm>
            <a:off x="3714750"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48"/>
          <p:cNvSpPr txBox="1"/>
          <p:nvPr>
            <p:ph idx="6" type="body"/>
          </p:nvPr>
        </p:nvSpPr>
        <p:spPr>
          <a:xfrm>
            <a:off x="7312517"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48"/>
          <p:cNvSpPr txBox="1"/>
          <p:nvPr>
            <p:ph idx="7" type="body"/>
          </p:nvPr>
        </p:nvSpPr>
        <p:spPr>
          <a:xfrm>
            <a:off x="3714750"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48"/>
          <p:cNvSpPr txBox="1"/>
          <p:nvPr>
            <p:ph idx="8" type="body"/>
          </p:nvPr>
        </p:nvSpPr>
        <p:spPr>
          <a:xfrm>
            <a:off x="5513122"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48"/>
          <p:cNvSpPr txBox="1"/>
          <p:nvPr>
            <p:ph idx="9" type="body"/>
          </p:nvPr>
        </p:nvSpPr>
        <p:spPr>
          <a:xfrm>
            <a:off x="7312517"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48"/>
          <p:cNvSpPr txBox="1"/>
          <p:nvPr>
            <p:ph idx="13" type="body"/>
          </p:nvPr>
        </p:nvSpPr>
        <p:spPr>
          <a:xfrm>
            <a:off x="5513122"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48"/>
          <p:cNvSpPr txBox="1"/>
          <p:nvPr>
            <p:ph idx="14" type="body"/>
          </p:nvPr>
        </p:nvSpPr>
        <p:spPr>
          <a:xfrm>
            <a:off x="3714750"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48"/>
          <p:cNvSpPr txBox="1"/>
          <p:nvPr>
            <p:ph idx="15" type="body"/>
          </p:nvPr>
        </p:nvSpPr>
        <p:spPr>
          <a:xfrm>
            <a:off x="7312517"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34" Type="http://schemas.openxmlformats.org/officeDocument/2006/relationships/theme" Target="../theme/theme1.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800"/>
              <a:buFont typeface="Roboto Slab"/>
              <a:buNone/>
              <a:defRPr b="1" i="0" sz="3800" u="none" cap="none" strike="noStrike">
                <a:solidFill>
                  <a:schemeClr val="dk1"/>
                </a:solidFill>
                <a:latin typeface="Roboto Slab"/>
                <a:ea typeface="Roboto Slab"/>
                <a:cs typeface="Roboto Slab"/>
                <a:sym typeface="Roboto Slab"/>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212136"/>
                </a:solidFill>
                <a:latin typeface="Calibri"/>
                <a:ea typeface="Calibri"/>
                <a:cs typeface="Calibri"/>
                <a:sym typeface="Calibri"/>
              </a:defRPr>
            </a:lvl1pPr>
            <a:lvl2pPr indent="0" lvl="1" marL="0" marR="0" rtl="0" algn="r">
              <a:spcBef>
                <a:spcPts val="0"/>
              </a:spcBef>
              <a:buNone/>
              <a:defRPr b="0" i="0" sz="900" u="none" cap="none" strike="noStrike">
                <a:solidFill>
                  <a:srgbClr val="212136"/>
                </a:solidFill>
                <a:latin typeface="Calibri"/>
                <a:ea typeface="Calibri"/>
                <a:cs typeface="Calibri"/>
                <a:sym typeface="Calibri"/>
              </a:defRPr>
            </a:lvl2pPr>
            <a:lvl3pPr indent="0" lvl="2" marL="0" marR="0" rtl="0" algn="r">
              <a:spcBef>
                <a:spcPts val="0"/>
              </a:spcBef>
              <a:buNone/>
              <a:defRPr b="0" i="0" sz="900" u="none" cap="none" strike="noStrike">
                <a:solidFill>
                  <a:srgbClr val="212136"/>
                </a:solidFill>
                <a:latin typeface="Calibri"/>
                <a:ea typeface="Calibri"/>
                <a:cs typeface="Calibri"/>
                <a:sym typeface="Calibri"/>
              </a:defRPr>
            </a:lvl3pPr>
            <a:lvl4pPr indent="0" lvl="3" marL="0" marR="0" rtl="0" algn="r">
              <a:spcBef>
                <a:spcPts val="0"/>
              </a:spcBef>
              <a:buNone/>
              <a:defRPr b="0" i="0" sz="900" u="none" cap="none" strike="noStrike">
                <a:solidFill>
                  <a:srgbClr val="212136"/>
                </a:solidFill>
                <a:latin typeface="Calibri"/>
                <a:ea typeface="Calibri"/>
                <a:cs typeface="Calibri"/>
                <a:sym typeface="Calibri"/>
              </a:defRPr>
            </a:lvl4pPr>
            <a:lvl5pPr indent="0" lvl="4" marL="0" marR="0" rtl="0" algn="r">
              <a:spcBef>
                <a:spcPts val="0"/>
              </a:spcBef>
              <a:buNone/>
              <a:defRPr b="0" i="0" sz="900" u="none" cap="none" strike="noStrike">
                <a:solidFill>
                  <a:srgbClr val="212136"/>
                </a:solidFill>
                <a:latin typeface="Calibri"/>
                <a:ea typeface="Calibri"/>
                <a:cs typeface="Calibri"/>
                <a:sym typeface="Calibri"/>
              </a:defRPr>
            </a:lvl5pPr>
            <a:lvl6pPr indent="0" lvl="5" marL="0" marR="0" rtl="0" algn="r">
              <a:spcBef>
                <a:spcPts val="0"/>
              </a:spcBef>
              <a:buNone/>
              <a:defRPr b="0" i="0" sz="900" u="none" cap="none" strike="noStrike">
                <a:solidFill>
                  <a:srgbClr val="212136"/>
                </a:solidFill>
                <a:latin typeface="Calibri"/>
                <a:ea typeface="Calibri"/>
                <a:cs typeface="Calibri"/>
                <a:sym typeface="Calibri"/>
              </a:defRPr>
            </a:lvl6pPr>
            <a:lvl7pPr indent="0" lvl="6" marL="0" marR="0" rtl="0" algn="r">
              <a:spcBef>
                <a:spcPts val="0"/>
              </a:spcBef>
              <a:buNone/>
              <a:defRPr b="0" i="0" sz="900" u="none" cap="none" strike="noStrike">
                <a:solidFill>
                  <a:srgbClr val="212136"/>
                </a:solidFill>
                <a:latin typeface="Calibri"/>
                <a:ea typeface="Calibri"/>
                <a:cs typeface="Calibri"/>
                <a:sym typeface="Calibri"/>
              </a:defRPr>
            </a:lvl7pPr>
            <a:lvl8pPr indent="0" lvl="7" marL="0" marR="0" rtl="0" algn="r">
              <a:spcBef>
                <a:spcPts val="0"/>
              </a:spcBef>
              <a:buNone/>
              <a:defRPr b="0" i="0" sz="900" u="none" cap="none" strike="noStrike">
                <a:solidFill>
                  <a:srgbClr val="212136"/>
                </a:solidFill>
                <a:latin typeface="Calibri"/>
                <a:ea typeface="Calibri"/>
                <a:cs typeface="Calibri"/>
                <a:sym typeface="Calibri"/>
              </a:defRPr>
            </a:lvl8pPr>
            <a:lvl9pPr indent="0" lvl="8" marL="0" marR="0" rtl="0" algn="r">
              <a:spcBef>
                <a:spcPts val="0"/>
              </a:spcBef>
              <a:buNone/>
              <a:defRPr b="0" i="0" sz="9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3800"/>
              <a:buFont typeface="Roboto Slab"/>
              <a:buNone/>
            </a:pPr>
            <a:r>
              <a:rPr lang="en">
                <a:latin typeface="Roboto Slab"/>
                <a:ea typeface="Roboto Slab"/>
                <a:cs typeface="Roboto Slab"/>
                <a:sym typeface="Roboto Slab"/>
              </a:rPr>
              <a:t>Clai</a:t>
            </a:r>
            <a:r>
              <a:rPr lang="en">
                <a:latin typeface="Roboto Slab"/>
                <a:ea typeface="Roboto Slab"/>
                <a:cs typeface="Roboto Slab"/>
                <a:sym typeface="Roboto Slab"/>
              </a:rPr>
              <a:t>m and Focus</a:t>
            </a:r>
            <a:endParaRPr/>
          </a:p>
        </p:txBody>
      </p:sp>
      <p:sp>
        <p:nvSpPr>
          <p:cNvPr id="334" name="Google Shape;334;p49"/>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1400"/>
              <a:buNone/>
            </a:pPr>
            <a:r>
              <a:rPr lang="en"/>
              <a:t>Introducing Exemplars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495600" y="594030"/>
            <a:ext cx="6103200" cy="7041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0"/>
              </a:spcAft>
              <a:buClr>
                <a:srgbClr val="212136"/>
              </a:buClr>
              <a:buSzPts val="3800"/>
              <a:buFont typeface="Roboto"/>
              <a:buNone/>
            </a:pPr>
            <a:r>
              <a:rPr lang="en"/>
              <a:t>Revising an </a:t>
            </a:r>
            <a:r>
              <a:rPr lang="en"/>
              <a:t>Exemplar Essay</a:t>
            </a:r>
            <a:endParaRPr/>
          </a:p>
        </p:txBody>
      </p:sp>
      <p:sp>
        <p:nvSpPr>
          <p:cNvPr id="341" name="Google Shape;341;p50"/>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rgbClr val="212136"/>
              </a:buClr>
              <a:buSzPts val="1700"/>
              <a:buNone/>
            </a:pPr>
            <a:r>
              <a:rPr lang="en"/>
              <a:t>What will you see in this exemplar lesson?</a:t>
            </a:r>
            <a:endParaRPr/>
          </a:p>
        </p:txBody>
      </p:sp>
      <p:sp>
        <p:nvSpPr>
          <p:cNvPr id="342" name="Google Shape;342;p50"/>
          <p:cNvSpPr txBox="1"/>
          <p:nvPr>
            <p:ph idx="2" type="body"/>
          </p:nvPr>
        </p:nvSpPr>
        <p:spPr>
          <a:xfrm>
            <a:off x="495300"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Draft</a:t>
            </a:r>
            <a:endParaRPr/>
          </a:p>
        </p:txBody>
      </p:sp>
      <p:sp>
        <p:nvSpPr>
          <p:cNvPr id="343" name="Google Shape;343;p50"/>
          <p:cNvSpPr txBox="1"/>
          <p:nvPr>
            <p:ph idx="3" type="body"/>
          </p:nvPr>
        </p:nvSpPr>
        <p:spPr>
          <a:xfrm>
            <a:off x="3473767"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Strategies</a:t>
            </a:r>
            <a:endParaRPr/>
          </a:p>
        </p:txBody>
      </p:sp>
      <p:sp>
        <p:nvSpPr>
          <p:cNvPr id="344" name="Google Shape;344;p50"/>
          <p:cNvSpPr txBox="1"/>
          <p:nvPr>
            <p:ph idx="4" type="body"/>
          </p:nvPr>
        </p:nvSpPr>
        <p:spPr>
          <a:xfrm>
            <a:off x="6451933"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Revision</a:t>
            </a:r>
            <a:endParaRPr/>
          </a:p>
        </p:txBody>
      </p:sp>
      <p:sp>
        <p:nvSpPr>
          <p:cNvPr id="345" name="Google Shape;345;p50"/>
          <p:cNvSpPr txBox="1"/>
          <p:nvPr>
            <p:ph idx="5" type="body"/>
          </p:nvPr>
        </p:nvSpPr>
        <p:spPr>
          <a:xfrm>
            <a:off x="495300"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first draft of an essay</a:t>
            </a:r>
            <a:endParaRPr/>
          </a:p>
        </p:txBody>
      </p:sp>
      <p:sp>
        <p:nvSpPr>
          <p:cNvPr id="346" name="Google Shape;346;p50"/>
          <p:cNvSpPr txBox="1"/>
          <p:nvPr>
            <p:ph idx="6" type="body"/>
          </p:nvPr>
        </p:nvSpPr>
        <p:spPr>
          <a:xfrm>
            <a:off x="3473767"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Specific actions a writer can take to improve the claim and focus of a draft</a:t>
            </a:r>
            <a:endParaRPr/>
          </a:p>
        </p:txBody>
      </p:sp>
      <p:sp>
        <p:nvSpPr>
          <p:cNvPr id="347" name="Google Shape;347;p50"/>
          <p:cNvSpPr txBox="1"/>
          <p:nvPr>
            <p:ph idx="7" type="body"/>
          </p:nvPr>
        </p:nvSpPr>
        <p:spPr>
          <a:xfrm>
            <a:off x="6451934"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revision of the exemplar essay using action steps</a:t>
            </a:r>
            <a:endParaRPr/>
          </a:p>
        </p:txBody>
      </p:sp>
      <p:pic>
        <p:nvPicPr>
          <p:cNvPr id="348" name="Google Shape;348;p50"/>
          <p:cNvPicPr preferRelativeResize="0"/>
          <p:nvPr>
            <p:ph idx="8" type="pic"/>
          </p:nvPr>
        </p:nvPicPr>
        <p:blipFill rotWithShape="1">
          <a:blip r:embed="rId3">
            <a:alphaModFix/>
          </a:blip>
          <a:srcRect b="0" l="0" r="0" t="0"/>
          <a:stretch/>
        </p:blipFill>
        <p:spPr>
          <a:xfrm>
            <a:off x="492919" y="2357282"/>
            <a:ext cx="301800" cy="301800"/>
          </a:xfrm>
          <a:prstGeom prst="rect">
            <a:avLst/>
          </a:prstGeom>
          <a:noFill/>
          <a:ln>
            <a:noFill/>
          </a:ln>
        </p:spPr>
      </p:pic>
      <p:pic>
        <p:nvPicPr>
          <p:cNvPr id="349" name="Google Shape;349;p50"/>
          <p:cNvPicPr preferRelativeResize="0"/>
          <p:nvPr>
            <p:ph idx="2" type="pic"/>
          </p:nvPr>
        </p:nvPicPr>
        <p:blipFill rotWithShape="1">
          <a:blip r:embed="rId3">
            <a:alphaModFix/>
          </a:blip>
          <a:srcRect b="0" l="0" r="0" t="0"/>
          <a:stretch/>
        </p:blipFill>
        <p:spPr>
          <a:xfrm>
            <a:off x="3472457" y="2357583"/>
            <a:ext cx="301200" cy="301200"/>
          </a:xfrm>
          <a:prstGeom prst="rect">
            <a:avLst/>
          </a:prstGeom>
          <a:noFill/>
          <a:ln>
            <a:noFill/>
          </a:ln>
        </p:spPr>
      </p:pic>
      <p:pic>
        <p:nvPicPr>
          <p:cNvPr id="350" name="Google Shape;350;p50"/>
          <p:cNvPicPr preferRelativeResize="0"/>
          <p:nvPr>
            <p:ph idx="9" type="pic"/>
          </p:nvPr>
        </p:nvPicPr>
        <p:blipFill rotWithShape="1">
          <a:blip r:embed="rId3">
            <a:alphaModFix/>
          </a:blip>
          <a:srcRect b="0" l="0" r="0" t="0"/>
          <a:stretch/>
        </p:blipFill>
        <p:spPr>
          <a:xfrm>
            <a:off x="6451933" y="2357282"/>
            <a:ext cx="301800" cy="30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p>
            <a:pPr indent="0" lvl="0" marL="0" rtl="0" algn="l">
              <a:lnSpc>
                <a:spcPct val="100000"/>
              </a:lnSpc>
              <a:spcBef>
                <a:spcPts val="0"/>
              </a:spcBef>
              <a:spcAft>
                <a:spcPts val="0"/>
              </a:spcAft>
              <a:buClr>
                <a:schemeClr val="lt1"/>
              </a:buClr>
              <a:buSzPts val="3800"/>
              <a:buFont typeface="Roboto"/>
              <a:buNone/>
            </a:pPr>
            <a:r>
              <a:rPr lang="en"/>
              <a:t>Revision Strategies: Claim and Focus</a:t>
            </a:r>
            <a:endParaRPr/>
          </a:p>
        </p:txBody>
      </p:sp>
      <p:sp>
        <p:nvSpPr>
          <p:cNvPr id="357" name="Google Shape;357;p51"/>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0"/>
              </a:spcAft>
              <a:buClr>
                <a:schemeClr val="lt1"/>
              </a:buClr>
              <a:buSzPts val="1500"/>
              <a:buNone/>
            </a:pPr>
            <a:r>
              <a:rPr lang="en" sz="1500"/>
              <a:t>Review the revision strategies sheet for claim and focus.</a:t>
            </a:r>
            <a:endParaRPr/>
          </a:p>
          <a:p>
            <a:pPr indent="0" lvl="0" marL="0" rtl="0" algn="l">
              <a:lnSpc>
                <a:spcPct val="120000"/>
              </a:lnSpc>
              <a:spcBef>
                <a:spcPts val="800"/>
              </a:spcBef>
              <a:spcAft>
                <a:spcPts val="0"/>
              </a:spcAft>
              <a:buClr>
                <a:schemeClr val="lt1"/>
              </a:buClr>
              <a:buSzPts val="1500"/>
              <a:buNone/>
            </a:pPr>
            <a:r>
              <a:t/>
            </a:r>
            <a:endParaRPr sz="1500"/>
          </a:p>
        </p:txBody>
      </p:sp>
      <p:sp>
        <p:nvSpPr>
          <p:cNvPr id="358" name="Google Shape;358;p5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p>
            <a:pPr indent="0" lvl="0" marL="0" rtl="0" algn="r">
              <a:lnSpc>
                <a:spcPct val="80000"/>
              </a:lnSpc>
              <a:spcBef>
                <a:spcPts val="0"/>
              </a:spcBef>
              <a:spcAft>
                <a:spcPts val="0"/>
              </a:spcAft>
              <a:buClr>
                <a:schemeClr val="dk1"/>
              </a:buClr>
              <a:buSzPts val="800"/>
              <a:buNone/>
            </a:pPr>
            <a:r>
              <a:rPr lang="en" sz="800"/>
              <a:t>2</a:t>
            </a:r>
            <a:endParaRPr/>
          </a:p>
        </p:txBody>
      </p:sp>
      <p:pic>
        <p:nvPicPr>
          <p:cNvPr id="359" name="Google Shape;359;p51"/>
          <p:cNvPicPr preferRelativeResize="0"/>
          <p:nvPr/>
        </p:nvPicPr>
        <p:blipFill>
          <a:blip r:embed="rId3">
            <a:alphaModFix/>
          </a:blip>
          <a:stretch>
            <a:fillRect/>
          </a:stretch>
        </p:blipFill>
        <p:spPr>
          <a:xfrm>
            <a:off x="4878225" y="-64300"/>
            <a:ext cx="4089225" cy="527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65" name="Google Shape;365;p52"/>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First Draft </a:t>
            </a:r>
            <a:endParaRPr/>
          </a:p>
        </p:txBody>
      </p:sp>
      <p:sp>
        <p:nvSpPr>
          <p:cNvPr id="366" name="Google Shape;366;p52"/>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Review the suggested changes.</a:t>
            </a:r>
            <a:endParaRPr/>
          </a:p>
        </p:txBody>
      </p:sp>
      <p:sp>
        <p:nvSpPr>
          <p:cNvPr id="367" name="Google Shape;367;p52"/>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68" name="Google Shape;368;p52"/>
          <p:cNvPicPr preferRelativeResize="0"/>
          <p:nvPr/>
        </p:nvPicPr>
        <p:blipFill>
          <a:blip r:embed="rId3">
            <a:alphaModFix/>
          </a:blip>
          <a:stretch>
            <a:fillRect/>
          </a:stretch>
        </p:blipFill>
        <p:spPr>
          <a:xfrm>
            <a:off x="3734178" y="173500"/>
            <a:ext cx="5238422" cy="496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p>
            <a:pPr indent="0" lvl="0" marL="0" rtl="0" algn="l">
              <a:lnSpc>
                <a:spcPct val="100000"/>
              </a:lnSpc>
              <a:spcBef>
                <a:spcPts val="0"/>
              </a:spcBef>
              <a:spcAft>
                <a:spcPts val="1600"/>
              </a:spcAft>
              <a:buClr>
                <a:srgbClr val="212136"/>
              </a:buClr>
              <a:buSzPts val="2700"/>
              <a:buNone/>
            </a:pPr>
            <a:r>
              <a:rPr lang="en" sz="2700"/>
              <a:t>Sample Conference Record</a:t>
            </a:r>
            <a:endParaRPr sz="2700"/>
          </a:p>
        </p:txBody>
      </p:sp>
      <p:pic>
        <p:nvPicPr>
          <p:cNvPr id="375" name="Google Shape;375;p53"/>
          <p:cNvPicPr preferRelativeResize="0"/>
          <p:nvPr/>
        </p:nvPicPr>
        <p:blipFill>
          <a:blip r:embed="rId3">
            <a:alphaModFix/>
          </a:blip>
          <a:stretch>
            <a:fillRect/>
          </a:stretch>
        </p:blipFill>
        <p:spPr>
          <a:xfrm>
            <a:off x="3192050" y="1048475"/>
            <a:ext cx="5951950" cy="3046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Revision</a:t>
            </a:r>
            <a:endParaRPr/>
          </a:p>
        </p:txBody>
      </p:sp>
      <p:sp>
        <p:nvSpPr>
          <p:cNvPr id="381" name="Google Shape;381;p54"/>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Assess the writer’s </a:t>
            </a:r>
            <a:r>
              <a:rPr lang="en"/>
              <a:t>revisions</a:t>
            </a:r>
            <a:r>
              <a:rPr lang="en"/>
              <a:t>.</a:t>
            </a:r>
            <a:endParaRPr/>
          </a:p>
        </p:txBody>
      </p:sp>
      <p:sp>
        <p:nvSpPr>
          <p:cNvPr id="382" name="Google Shape;382;p54"/>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83" name="Google Shape;383;p54"/>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84" name="Google Shape;384;p54"/>
          <p:cNvPicPr preferRelativeResize="0"/>
          <p:nvPr/>
        </p:nvPicPr>
        <p:blipFill>
          <a:blip r:embed="rId3">
            <a:alphaModFix/>
          </a:blip>
          <a:stretch>
            <a:fillRect/>
          </a:stretch>
        </p:blipFill>
        <p:spPr>
          <a:xfrm>
            <a:off x="4320502" y="173500"/>
            <a:ext cx="4652097" cy="497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