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Roboto" panose="02000000000000000000" pitchFamily="2" charset="0"/>
      <p:regular r:id="rId15"/>
      <p:bold r:id="rId16"/>
      <p:italic r:id="rId17"/>
      <p:boldItalic r:id="rId18"/>
    </p:embeddedFont>
    <p:embeddedFont>
      <p:font typeface="Roboto Light" panose="02000000000000000000" pitchFamily="2" charset="0"/>
      <p:regular r:id="rId19"/>
      <p:bold r:id="rId20"/>
      <p:italic r:id="rId21"/>
      <p:boldItalic r:id="rId22"/>
    </p:embeddedFont>
    <p:embeddedFont>
      <p:font typeface="Roboto Slab"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q/QXS0bT/bbMjVQ7Gib7C9ttW1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7"/>
  </p:normalViewPr>
  <p:slideViewPr>
    <p:cSldViewPr snapToGrid="0" snapToObjects="1">
      <p:cViewPr varScale="1">
        <p:scale>
          <a:sx n="136" d="100"/>
          <a:sy n="136" d="100"/>
        </p:scale>
        <p:origin x="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After students complete activity: </a:t>
            </a:r>
            <a:endParaRPr i="1">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i="1">
              <a:solidFill>
                <a:srgbClr val="58595B"/>
              </a:solidFill>
              <a:latin typeface="Roboto Light"/>
              <a:ea typeface="Roboto Light"/>
              <a:cs typeface="Roboto Light"/>
              <a:sym typeface="Roboto Light"/>
            </a:endParaRPr>
          </a:p>
          <a:p>
            <a:pPr marL="457200" lvl="1" indent="0" algn="l" rtl="0">
              <a:spcBef>
                <a:spcPts val="0"/>
              </a:spcBef>
              <a:spcAft>
                <a:spcPts val="0"/>
              </a:spcAft>
              <a:buClr>
                <a:srgbClr val="58595B"/>
              </a:buClr>
              <a:buSzPts val="1200"/>
              <a:buFont typeface="Roboto Light"/>
              <a:buNone/>
            </a:pPr>
            <a:r>
              <a:rPr lang="en-US" i="1">
                <a:solidFill>
                  <a:srgbClr val="58595B"/>
                </a:solidFill>
                <a:latin typeface="Roboto Light"/>
                <a:ea typeface="Roboto Light"/>
                <a:cs typeface="Roboto Light"/>
                <a:sym typeface="Roboto Light"/>
              </a:rPr>
              <a:t>Take a moment to talk to your neighbor about the main question you circled in the writing prompt. Explain to your partner how your claim answers the question—or how you think you might change your claim to make it answer the question.</a:t>
            </a:r>
            <a:endParaRPr i="1">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75" name="Google Shape;2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Today we are going to revisit the concept of writing a strong claim to improve the essay you’ve already written. You’ve just completed an entry ticket that had you analyze the writing prompt you used to write your essay. We’ll talk briefly about claims and then you’ll each plan a revision to see if you can improve the claim and focus of your essay.</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p:txBody>
      </p:sp>
      <p:sp>
        <p:nvSpPr>
          <p:cNvPr id="284" name="Google Shape;2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Let’s revisit the idea of making a claim. Your </a:t>
            </a:r>
            <a:r>
              <a:rPr lang="en-US" b="1" i="1">
                <a:solidFill>
                  <a:srgbClr val="5C666E"/>
                </a:solidFill>
                <a:latin typeface="Roboto"/>
                <a:ea typeface="Roboto"/>
                <a:cs typeface="Roboto"/>
                <a:sym typeface="Roboto"/>
              </a:rPr>
              <a:t>claim</a:t>
            </a:r>
            <a:r>
              <a:rPr lang="en-US" i="1">
                <a:solidFill>
                  <a:srgbClr val="5C666E"/>
                </a:solidFill>
                <a:latin typeface="Roboto Light"/>
                <a:ea typeface="Roboto Light"/>
                <a:cs typeface="Roboto Light"/>
                <a:sym typeface="Roboto Light"/>
              </a:rPr>
              <a:t> is your position on an issue or question. When you’re making an argument, you’re trying to convince readers to accept your claim.</a:t>
            </a: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Think of your claim as your answer to the main question posed in the writing prompt, boiled down into one statement.</a:t>
            </a: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p:txBody>
      </p:sp>
      <p:sp>
        <p:nvSpPr>
          <p:cNvPr id="293" name="Google Shape;2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The rest of your argument should be focused on the claim.</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Each of your reasons will provide support for the claim. You’ll prove your reasons are valid using evidence from the text.  And you’ll explain how your evidence supports your reasons and connects to the claim.  This explanation is your </a:t>
            </a:r>
            <a:r>
              <a:rPr lang="en-US" b="1" i="1">
                <a:solidFill>
                  <a:srgbClr val="58595B"/>
                </a:solidFill>
                <a:latin typeface="Roboto"/>
                <a:ea typeface="Roboto"/>
                <a:cs typeface="Roboto"/>
                <a:sym typeface="Roboto"/>
              </a:rPr>
              <a:t>reasoning</a:t>
            </a:r>
            <a:r>
              <a:rPr lang="en-US" i="1">
                <a:solidFill>
                  <a:srgbClr val="58595B"/>
                </a:solidFill>
                <a:latin typeface="Roboto Light"/>
                <a:ea typeface="Roboto Light"/>
                <a:cs typeface="Roboto Light"/>
                <a:sym typeface="Roboto Light"/>
              </a:rPr>
              <a:t>.</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It's much easier to write good support when you have a good claim. </a:t>
            </a:r>
            <a:endParaRPr/>
          </a:p>
          <a:p>
            <a:pPr marL="0" lvl="0" indent="0" algn="l" rtl="0">
              <a:spcBef>
                <a:spcPts val="0"/>
              </a:spcBef>
              <a:spcAft>
                <a:spcPts val="0"/>
              </a:spcAft>
              <a:buNone/>
            </a:pPr>
            <a:endParaRPr/>
          </a:p>
        </p:txBody>
      </p:sp>
      <p:sp>
        <p:nvSpPr>
          <p:cNvPr id="300" name="Google Shape;3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C666E"/>
              </a:buClr>
              <a:buSzPts val="1100"/>
              <a:buFont typeface="Roboto Light"/>
              <a:buNone/>
            </a:pPr>
            <a:r>
              <a:rPr lang="en-US" i="1">
                <a:solidFill>
                  <a:srgbClr val="5C666E"/>
                </a:solidFill>
                <a:latin typeface="Roboto Light"/>
                <a:ea typeface="Roboto Light"/>
                <a:cs typeface="Roboto Light"/>
                <a:sym typeface="Roboto Light"/>
              </a:rPr>
              <a:t>So what makes a strong claim? A strong claim is clear, specific, and arguable. </a:t>
            </a:r>
            <a:endParaRPr/>
          </a:p>
          <a:p>
            <a:pPr marL="0" lvl="0" indent="0" algn="l" rtl="0">
              <a:lnSpc>
                <a:spcPct val="100000"/>
              </a:lnSpc>
              <a:spcBef>
                <a:spcPts val="0"/>
              </a:spcBef>
              <a:spcAft>
                <a:spcPts val="0"/>
              </a:spcAft>
              <a:buClr>
                <a:schemeClr val="dk1"/>
              </a:buClr>
              <a:buSzPts val="1100"/>
              <a:buFont typeface="Calibri"/>
              <a:buNone/>
            </a:pPr>
            <a:endParaRPr i="1">
              <a:solidFill>
                <a:srgbClr val="5C666E"/>
              </a:solidFill>
              <a:latin typeface="Roboto Light"/>
              <a:ea typeface="Roboto Light"/>
              <a:cs typeface="Roboto Light"/>
              <a:sym typeface="Roboto Light"/>
            </a:endParaRPr>
          </a:p>
          <a:p>
            <a:pPr marL="457200" lvl="0" indent="-317500" algn="l" rtl="0">
              <a:lnSpc>
                <a:spcPct val="100000"/>
              </a:lnSpc>
              <a:spcBef>
                <a:spcPts val="0"/>
              </a:spcBef>
              <a:spcAft>
                <a:spcPts val="0"/>
              </a:spcAft>
              <a:buClr>
                <a:srgbClr val="5C666E"/>
              </a:buClr>
              <a:buSzPts val="1400"/>
              <a:buFont typeface="Roboto Light"/>
              <a:buChar char="●"/>
            </a:pPr>
            <a:r>
              <a:rPr lang="en-US" i="1">
                <a:solidFill>
                  <a:srgbClr val="5C666E"/>
                </a:solidFill>
                <a:latin typeface="Roboto Light"/>
                <a:ea typeface="Roboto Light"/>
                <a:cs typeface="Roboto Light"/>
                <a:sym typeface="Roboto Light"/>
              </a:rPr>
              <a:t>When your claim is </a:t>
            </a:r>
            <a:r>
              <a:rPr lang="en-US" b="1" i="1">
                <a:solidFill>
                  <a:srgbClr val="5C666E"/>
                </a:solidFill>
                <a:latin typeface="Roboto"/>
                <a:ea typeface="Roboto"/>
                <a:cs typeface="Roboto"/>
                <a:sym typeface="Roboto"/>
              </a:rPr>
              <a:t>clear</a:t>
            </a:r>
            <a:r>
              <a:rPr lang="en-US" i="1">
                <a:solidFill>
                  <a:srgbClr val="5C666E"/>
                </a:solidFill>
                <a:latin typeface="Roboto Light"/>
                <a:ea typeface="Roboto Light"/>
                <a:cs typeface="Roboto Light"/>
                <a:sym typeface="Roboto Light"/>
              </a:rPr>
              <a:t>, readers understand what your position or answer is.</a:t>
            </a:r>
            <a:endParaRPr/>
          </a:p>
          <a:p>
            <a:pPr marL="457200" lvl="0" indent="-317500" algn="l" rtl="0">
              <a:lnSpc>
                <a:spcPct val="100000"/>
              </a:lnSpc>
              <a:spcBef>
                <a:spcPts val="0"/>
              </a:spcBef>
              <a:spcAft>
                <a:spcPts val="0"/>
              </a:spcAft>
              <a:buClr>
                <a:srgbClr val="5C666E"/>
              </a:buClr>
              <a:buSzPts val="1400"/>
              <a:buFont typeface="Roboto Light"/>
              <a:buChar char="●"/>
            </a:pPr>
            <a:r>
              <a:rPr lang="en-US" i="1">
                <a:solidFill>
                  <a:srgbClr val="5C666E"/>
                </a:solidFill>
                <a:latin typeface="Roboto Light"/>
                <a:ea typeface="Roboto Light"/>
                <a:cs typeface="Roboto Light"/>
                <a:sym typeface="Roboto Light"/>
              </a:rPr>
              <a:t>When your claim is </a:t>
            </a:r>
            <a:r>
              <a:rPr lang="en-US" b="1" i="1">
                <a:solidFill>
                  <a:srgbClr val="5C666E"/>
                </a:solidFill>
                <a:latin typeface="Roboto"/>
                <a:ea typeface="Roboto"/>
                <a:cs typeface="Roboto"/>
                <a:sym typeface="Roboto"/>
              </a:rPr>
              <a:t>specific</a:t>
            </a:r>
            <a:r>
              <a:rPr lang="en-US" i="1">
                <a:solidFill>
                  <a:srgbClr val="5C666E"/>
                </a:solidFill>
                <a:latin typeface="Roboto Light"/>
                <a:ea typeface="Roboto Light"/>
                <a:cs typeface="Roboto Light"/>
                <a:sym typeface="Roboto Light"/>
              </a:rPr>
              <a:t>, it is narrow enough to indicate what your particular focus will be.</a:t>
            </a:r>
            <a:endParaRPr/>
          </a:p>
          <a:p>
            <a:pPr marL="457200" lvl="0" indent="-317500" algn="l" rtl="0">
              <a:lnSpc>
                <a:spcPct val="100000"/>
              </a:lnSpc>
              <a:spcBef>
                <a:spcPts val="0"/>
              </a:spcBef>
              <a:spcAft>
                <a:spcPts val="0"/>
              </a:spcAft>
              <a:buClr>
                <a:srgbClr val="5C666E"/>
              </a:buClr>
              <a:buSzPts val="1400"/>
              <a:buFont typeface="Roboto Light"/>
              <a:buChar char="●"/>
            </a:pPr>
            <a:r>
              <a:rPr lang="en-US" i="1">
                <a:solidFill>
                  <a:srgbClr val="5C666E"/>
                </a:solidFill>
                <a:latin typeface="Roboto Light"/>
                <a:ea typeface="Roboto Light"/>
                <a:cs typeface="Roboto Light"/>
                <a:sym typeface="Roboto Light"/>
              </a:rPr>
              <a:t>When your claim is </a:t>
            </a:r>
            <a:r>
              <a:rPr lang="en-US" b="1" i="1">
                <a:solidFill>
                  <a:srgbClr val="5C666E"/>
                </a:solidFill>
                <a:latin typeface="Roboto"/>
                <a:ea typeface="Roboto"/>
                <a:cs typeface="Roboto"/>
                <a:sym typeface="Roboto"/>
              </a:rPr>
              <a:t>arguable</a:t>
            </a:r>
            <a:r>
              <a:rPr lang="en-US" i="1">
                <a:solidFill>
                  <a:srgbClr val="5C666E"/>
                </a:solidFill>
                <a:latin typeface="Roboto Light"/>
                <a:ea typeface="Roboto Light"/>
                <a:cs typeface="Roboto Light"/>
                <a:sym typeface="Roboto Light"/>
              </a:rPr>
              <a:t>, you are making a statement that could have an equally valid alternate or opposing position. That means someone else could reasonably disagree with your stance.</a:t>
            </a:r>
            <a:endParaRPr/>
          </a:p>
          <a:p>
            <a:pPr marL="0" lvl="0" indent="0" algn="l" rtl="0">
              <a:lnSpc>
                <a:spcPct val="100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0" lvl="0" indent="0" algn="l" rtl="0">
              <a:lnSpc>
                <a:spcPct val="100000"/>
              </a:lnSpc>
              <a:spcBef>
                <a:spcPts val="0"/>
              </a:spcBef>
              <a:spcAft>
                <a:spcPts val="0"/>
              </a:spcAft>
              <a:buClr>
                <a:srgbClr val="000000"/>
              </a:buClr>
              <a:buSzPts val="1100"/>
              <a:buFont typeface="Arial"/>
              <a:buNone/>
            </a:pPr>
            <a:endParaRPr i="1">
              <a:solidFill>
                <a:srgbClr val="5C666E"/>
              </a:solidFill>
              <a:latin typeface="Roboto Light"/>
              <a:ea typeface="Roboto Light"/>
              <a:cs typeface="Roboto Light"/>
              <a:sym typeface="Roboto Light"/>
            </a:endParaRPr>
          </a:p>
          <a:p>
            <a:pPr marL="0" lvl="0" indent="0" algn="l" rtl="0">
              <a:spcBef>
                <a:spcPts val="0"/>
              </a:spcBef>
              <a:spcAft>
                <a:spcPts val="0"/>
              </a:spcAft>
              <a:buNone/>
            </a:pPr>
            <a:endParaRPr/>
          </a:p>
        </p:txBody>
      </p:sp>
      <p:sp>
        <p:nvSpPr>
          <p:cNvPr id="336" name="Google Shape;3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A strong claim is also answering the question posed in the prompt. And so, it’s really important for you to understand the question. In order to know if you are answering the question, you must start by understanding the prompt. </a:t>
            </a:r>
            <a:endParaRPr i="1">
              <a:solidFill>
                <a:srgbClr val="5C666E"/>
              </a:solidFill>
              <a:latin typeface="Roboto Light"/>
              <a:ea typeface="Roboto Light"/>
              <a:cs typeface="Roboto Light"/>
              <a:sym typeface="Roboto Light"/>
            </a:endParaRPr>
          </a:p>
          <a:p>
            <a:pPr marL="0" lvl="0" indent="457200" algn="l" rtl="0">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914400" lvl="0" indent="-298450" algn="l" rtl="0">
              <a:spcBef>
                <a:spcPts val="0"/>
              </a:spcBef>
              <a:spcAft>
                <a:spcPts val="0"/>
              </a:spcAft>
              <a:buClr>
                <a:srgbClr val="5C666E"/>
              </a:buClr>
              <a:buSzPts val="1100"/>
              <a:buFont typeface="Roboto Light"/>
              <a:buAutoNum type="arabicPeriod"/>
            </a:pPr>
            <a:r>
              <a:rPr lang="en-US" i="1">
                <a:solidFill>
                  <a:srgbClr val="5C666E"/>
                </a:solidFill>
                <a:latin typeface="Roboto Light"/>
                <a:ea typeface="Roboto Light"/>
                <a:cs typeface="Roboto Light"/>
                <a:sym typeface="Roboto Light"/>
              </a:rPr>
              <a:t>What is the main question you must answer?</a:t>
            </a:r>
            <a:endParaRPr/>
          </a:p>
          <a:p>
            <a:pPr marL="914400" lvl="0" indent="-298450" algn="l" rtl="0">
              <a:spcBef>
                <a:spcPts val="0"/>
              </a:spcBef>
              <a:spcAft>
                <a:spcPts val="0"/>
              </a:spcAft>
              <a:buClr>
                <a:srgbClr val="5C666E"/>
              </a:buClr>
              <a:buSzPts val="1100"/>
              <a:buFont typeface="Roboto Light"/>
              <a:buAutoNum type="arabicPeriod"/>
            </a:pPr>
            <a:r>
              <a:rPr lang="en-US" i="1">
                <a:solidFill>
                  <a:srgbClr val="5C666E"/>
                </a:solidFill>
                <a:latin typeface="Roboto Light"/>
                <a:ea typeface="Roboto Light"/>
                <a:cs typeface="Roboto Light"/>
                <a:sym typeface="Roboto Light"/>
              </a:rPr>
              <a:t>What specifics help narrow the focus of your answer? Are there particular aspects of the topic that must be addressed?</a:t>
            </a:r>
            <a:endParaRPr/>
          </a:p>
          <a:p>
            <a:pPr marL="914400" lvl="0" indent="-298450" algn="l" rtl="0">
              <a:spcBef>
                <a:spcPts val="0"/>
              </a:spcBef>
              <a:spcAft>
                <a:spcPts val="0"/>
              </a:spcAft>
              <a:buClr>
                <a:srgbClr val="5C666E"/>
              </a:buClr>
              <a:buSzPts val="1100"/>
              <a:buFont typeface="Roboto Light"/>
              <a:buAutoNum type="arabicPeriod"/>
            </a:pPr>
            <a:r>
              <a:rPr lang="en-US" i="1">
                <a:solidFill>
                  <a:srgbClr val="5C666E"/>
                </a:solidFill>
                <a:latin typeface="Roboto Light"/>
                <a:ea typeface="Roboto Light"/>
                <a:cs typeface="Roboto Light"/>
                <a:sym typeface="Roboto Light"/>
              </a:rPr>
              <a:t>What is the task? </a:t>
            </a:r>
            <a:endParaRPr/>
          </a:p>
          <a:p>
            <a:pPr marL="914400" lvl="0" indent="-298450" algn="l" rtl="0">
              <a:spcBef>
                <a:spcPts val="0"/>
              </a:spcBef>
              <a:spcAft>
                <a:spcPts val="0"/>
              </a:spcAft>
              <a:buClr>
                <a:srgbClr val="5C666E"/>
              </a:buClr>
              <a:buSzPts val="1100"/>
              <a:buFont typeface="Roboto Light"/>
              <a:buAutoNum type="arabicPeriod"/>
            </a:pPr>
            <a:r>
              <a:rPr lang="en-US" i="1">
                <a:solidFill>
                  <a:srgbClr val="5C666E"/>
                </a:solidFill>
                <a:latin typeface="Roboto Light"/>
                <a:ea typeface="Roboto Light"/>
                <a:cs typeface="Roboto Light"/>
                <a:sym typeface="Roboto Light"/>
              </a:rPr>
              <a:t>What additional criteria for performing the task are presented?</a:t>
            </a:r>
            <a:endParaRPr/>
          </a:p>
          <a:p>
            <a:pPr marL="914400" lvl="0" indent="0" algn="l" rtl="0">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These questions are the questions you answered when you did your prompt analysis in the entrance activity.</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52" name="Google Shape;35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leads class through a debrief of the prompt analysis from the entry ticket, asking students to contribute what they circled, boxed, underlined, and asterisked.</a:t>
            </a:r>
            <a:endParaRPr>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prepares students for activity presented in next step.</a:t>
            </a:r>
            <a:endParaRPr>
              <a:solidFill>
                <a:srgbClr val="5C666E"/>
              </a:solidFill>
              <a:latin typeface="Roboto Light"/>
              <a:ea typeface="Roboto Light"/>
              <a:cs typeface="Roboto Light"/>
              <a:sym typeface="Roboto Light"/>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In a moment you will receive instruction to help you plan a revision of your essay. As you read the instructions and revise your claim, keep in mind what you learned from the prompt analysis.</a:t>
            </a: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59" name="Google Shape;3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type="title">
  <p:cSld name="TITLE">
    <p:bg>
      <p:bgPr>
        <a:solidFill>
          <a:srgbClr val="BB4B3E"/>
        </a:solidFill>
        <a:effectLst/>
      </p:bgPr>
    </p:bg>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0"/>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9" name="Google Shape;19;p1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20" name="Google Shape;20;p10"/>
          <p:cNvPicPr preferRelativeResize="0"/>
          <p:nvPr/>
        </p:nvPicPr>
        <p:blipFill rotWithShape="1">
          <a:blip r:embed="rId3">
            <a:alphaModFix/>
          </a:blip>
          <a:srcRect l="4741" r="4772"/>
          <a:stretch/>
        </p:blipFill>
        <p:spPr>
          <a:xfrm>
            <a:off x="8514623" y="0"/>
            <a:ext cx="3677377" cy="6858000"/>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127E67"/>
        </a:solidFill>
        <a:effectLst/>
      </p:bgPr>
    </p:bg>
    <p:spTree>
      <p:nvGrpSpPr>
        <p:cNvPr id="1" name="Shape 84"/>
        <p:cNvGrpSpPr/>
        <p:nvPr/>
      </p:nvGrpSpPr>
      <p:grpSpPr>
        <a:xfrm>
          <a:off x="0" y="0"/>
          <a:ext cx="0" cy="0"/>
          <a:chOff x="0" y="0"/>
          <a:chExt cx="0" cy="0"/>
        </a:xfrm>
      </p:grpSpPr>
      <p:sp>
        <p:nvSpPr>
          <p:cNvPr id="85" name="Google Shape;85;p19"/>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9"/>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8" name="Google Shape;88;p19"/>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89" name="Google Shape;89;p19"/>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90"/>
        <p:cNvGrpSpPr/>
        <p:nvPr/>
      </p:nvGrpSpPr>
      <p:grpSpPr>
        <a:xfrm>
          <a:off x="0" y="0"/>
          <a:ext cx="0" cy="0"/>
          <a:chOff x="0" y="0"/>
          <a:chExt cx="0" cy="0"/>
        </a:xfrm>
      </p:grpSpPr>
      <p:sp>
        <p:nvSpPr>
          <p:cNvPr id="91" name="Google Shape;91;p20"/>
          <p:cNvSpPr/>
          <p:nvPr/>
        </p:nvSpPr>
        <p:spPr>
          <a:xfrm>
            <a:off x="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20"/>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3" name="Google Shape;93;p20"/>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94" name="Google Shape;94;p20"/>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2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1"/>
        </a:solidFill>
        <a:effectLst/>
      </p:bgPr>
    </p:bg>
    <p:spTree>
      <p:nvGrpSpPr>
        <p:cNvPr id="1" name="Shape 96"/>
        <p:cNvGrpSpPr/>
        <p:nvPr/>
      </p:nvGrpSpPr>
      <p:grpSpPr>
        <a:xfrm>
          <a:off x="0" y="0"/>
          <a:ext cx="0" cy="0"/>
          <a:chOff x="0" y="0"/>
          <a:chExt cx="0" cy="0"/>
        </a:xfrm>
      </p:grpSpPr>
      <p:sp>
        <p:nvSpPr>
          <p:cNvPr id="97" name="Google Shape;97;p21"/>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21"/>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99" name="Google Shape;99;p21"/>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2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01" name="Google Shape;101;p21"/>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2" name="Google Shape;102;p21"/>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5" name="Google Shape;105;p22"/>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06" name="Google Shape;106;p2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07" name="Google Shape;107;p22"/>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9" name="Google Shape;109;p22"/>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solidFill>
          <a:schemeClr val="lt1"/>
        </a:solidFill>
        <a:effectLst/>
      </p:bgPr>
    </p:bg>
    <p:spTree>
      <p:nvGrpSpPr>
        <p:cNvPr id="1" name="Shape 110"/>
        <p:cNvGrpSpPr/>
        <p:nvPr/>
      </p:nvGrpSpPr>
      <p:grpSpPr>
        <a:xfrm>
          <a:off x="0" y="0"/>
          <a:ext cx="0" cy="0"/>
          <a:chOff x="0" y="0"/>
          <a:chExt cx="0" cy="0"/>
        </a:xfrm>
      </p:grpSpPr>
      <p:sp>
        <p:nvSpPr>
          <p:cNvPr id="111" name="Google Shape;111;p23"/>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2" name="Google Shape;112;p2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13" name="Google Shape;113;p2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14" name="Google Shape;114;p23"/>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6" name="Google Shape;116;p23"/>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127E67"/>
              </a:buClr>
              <a:buSzPts val="4000"/>
              <a:buNone/>
              <a:defRPr sz="4000" b="1">
                <a:solidFill>
                  <a:srgbClr val="127E6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7" name="Google Shape;117;p23"/>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6C49A2"/>
        </a:solid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4"/>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1" name="Google Shape;121;p24"/>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22" name="Google Shape;122;p2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123" name="Google Shape;123;p24"/>
          <p:cNvPicPr preferRelativeResize="0"/>
          <p:nvPr/>
        </p:nvPicPr>
        <p:blipFill rotWithShape="1">
          <a:blip r:embed="rId3">
            <a:alphaModFix/>
          </a:blip>
          <a:srcRect l="7142" t="-1" r="2497" b="138"/>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rgbClr val="6C49A2"/>
        </a:solidFill>
        <a:effectLst/>
      </p:bgPr>
    </p:bg>
    <p:spTree>
      <p:nvGrpSpPr>
        <p:cNvPr id="1" name="Shape 124"/>
        <p:cNvGrpSpPr/>
        <p:nvPr/>
      </p:nvGrpSpPr>
      <p:grpSpPr>
        <a:xfrm>
          <a:off x="0" y="0"/>
          <a:ext cx="0" cy="0"/>
          <a:chOff x="0" y="0"/>
          <a:chExt cx="0" cy="0"/>
        </a:xfrm>
      </p:grpSpPr>
      <p:sp>
        <p:nvSpPr>
          <p:cNvPr id="125" name="Google Shape;125;p25"/>
          <p:cNvSpPr>
            <a:spLocks noGrp="1"/>
          </p:cNvSpPr>
          <p:nvPr>
            <p:ph type="pic" idx="2"/>
          </p:nvPr>
        </p:nvSpPr>
        <p:spPr>
          <a:xfrm>
            <a:off x="6376657" y="231318"/>
            <a:ext cx="5586744" cy="7229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5"/>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8" name="Google Shape;128;p25"/>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29" name="Google Shape;129;p25"/>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solidFill>
          <a:srgbClr val="6C49A2"/>
        </a:solidFill>
        <a:effectLst/>
      </p:bgPr>
    </p:bg>
    <p:spTree>
      <p:nvGrpSpPr>
        <p:cNvPr id="1" name="Shape 130"/>
        <p:cNvGrpSpPr/>
        <p:nvPr/>
      </p:nvGrpSpPr>
      <p:grpSpPr>
        <a:xfrm>
          <a:off x="0" y="0"/>
          <a:ext cx="0" cy="0"/>
          <a:chOff x="0" y="0"/>
          <a:chExt cx="0" cy="0"/>
        </a:xfrm>
      </p:grpSpPr>
      <p:sp>
        <p:nvSpPr>
          <p:cNvPr id="131" name="Google Shape;131;p26"/>
          <p:cNvSpPr>
            <a:spLocks noGrp="1"/>
          </p:cNvSpPr>
          <p:nvPr>
            <p:ph type="pic" idx="2"/>
          </p:nvPr>
        </p:nvSpPr>
        <p:spPr>
          <a:xfrm>
            <a:off x="6376657" y="231318"/>
            <a:ext cx="5586744" cy="7229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6"/>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4" name="Google Shape;134;p26"/>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35" name="Google Shape;135;p26"/>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solidFill>
          <a:schemeClr val="lt1"/>
        </a:solidFill>
        <a:effectLst/>
      </p:bgPr>
    </p:bg>
    <p:spTree>
      <p:nvGrpSpPr>
        <p:cNvPr id="1" name="Shape 136"/>
        <p:cNvGrpSpPr/>
        <p:nvPr/>
      </p:nvGrpSpPr>
      <p:grpSpPr>
        <a:xfrm>
          <a:off x="0" y="0"/>
          <a:ext cx="0" cy="0"/>
          <a:chOff x="0" y="0"/>
          <a:chExt cx="0" cy="0"/>
        </a:xfrm>
      </p:grpSpPr>
      <p:sp>
        <p:nvSpPr>
          <p:cNvPr id="137" name="Google Shape;137;p27"/>
          <p:cNvSpPr/>
          <p:nvPr/>
        </p:nvSpPr>
        <p:spPr>
          <a:xfrm>
            <a:off x="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27"/>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9" name="Google Shape;139;p27"/>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40" name="Google Shape;140;p27"/>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1" name="Google Shape;141;p2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4" name="Google Shape;144;p28"/>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45" name="Google Shape;145;p28"/>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6" name="Google Shape;146;p2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47" name="Google Shape;147;p28"/>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8" name="Google Shape;148;p28"/>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5_Custom Layout">
  <p:cSld name="25_Custom Layout">
    <p:bg>
      <p:bgPr>
        <a:solidFill>
          <a:srgbClr val="BB4B3E"/>
        </a:solidFill>
        <a:effectLst/>
      </p:bgPr>
    </p:bg>
    <p:spTree>
      <p:nvGrpSpPr>
        <p:cNvPr id="1" name="Shape 21"/>
        <p:cNvGrpSpPr/>
        <p:nvPr/>
      </p:nvGrpSpPr>
      <p:grpSpPr>
        <a:xfrm>
          <a:off x="0" y="0"/>
          <a:ext cx="0" cy="0"/>
          <a:chOff x="0" y="0"/>
          <a:chExt cx="0" cy="0"/>
        </a:xfrm>
      </p:grpSpPr>
      <p:sp>
        <p:nvSpPr>
          <p:cNvPr id="22" name="Google Shape;22;p11"/>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1"/>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 name="Google Shape;25;p11"/>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6" name="Google Shape;26;p11"/>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solidFill>
          <a:schemeClr val="lt1"/>
        </a:solidFill>
        <a:effectLst/>
      </p:bgPr>
    </p:bg>
    <p:spTree>
      <p:nvGrpSpPr>
        <p:cNvPr id="1" name="Shape 149"/>
        <p:cNvGrpSpPr/>
        <p:nvPr/>
      </p:nvGrpSpPr>
      <p:grpSpPr>
        <a:xfrm>
          <a:off x="0" y="0"/>
          <a:ext cx="0" cy="0"/>
          <a:chOff x="0" y="0"/>
          <a:chExt cx="0" cy="0"/>
        </a:xfrm>
      </p:grpSpPr>
      <p:sp>
        <p:nvSpPr>
          <p:cNvPr id="150" name="Google Shape;150;p29"/>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1" name="Google Shape;151;p29"/>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52" name="Google Shape;152;p2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53" name="Google Shape;153;p29"/>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6C49A2"/>
              </a:buClr>
              <a:buSzPts val="5000"/>
              <a:buFont typeface="Roboto"/>
              <a:buNone/>
              <a:defRPr sz="5000">
                <a:solidFill>
                  <a:srgbClr val="6C49A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9"/>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5" name="Google Shape;155;p29"/>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solidFill>
          <a:schemeClr val="lt1"/>
        </a:solidFill>
        <a:effectLst/>
      </p:bgPr>
    </p:bg>
    <p:spTree>
      <p:nvGrpSpPr>
        <p:cNvPr id="1" name="Shape 156"/>
        <p:cNvGrpSpPr/>
        <p:nvPr/>
      </p:nvGrpSpPr>
      <p:grpSpPr>
        <a:xfrm>
          <a:off x="0" y="0"/>
          <a:ext cx="0" cy="0"/>
          <a:chOff x="0" y="0"/>
          <a:chExt cx="0" cy="0"/>
        </a:xfrm>
      </p:grpSpPr>
      <p:sp>
        <p:nvSpPr>
          <p:cNvPr id="157" name="Google Shape;157;p30"/>
          <p:cNvSpPr/>
          <p:nvPr/>
        </p:nvSpPr>
        <p:spPr>
          <a:xfrm>
            <a:off x="6096000" y="0"/>
            <a:ext cx="6096000" cy="6858000"/>
          </a:xfrm>
          <a:prstGeom prst="rect">
            <a:avLst/>
          </a:prstGeom>
          <a:solidFill>
            <a:srgbClr val="6C4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8" name="Google Shape;158;p30"/>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59" name="Google Shape;159;p3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60" name="Google Shape;160;p30"/>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2" name="Google Shape;162;p30"/>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 name="Google Shape;163;p30"/>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solidFill>
          <a:srgbClr val="BB4B3E"/>
        </a:solidFill>
        <a:effectLst/>
      </p:bgPr>
    </p:bg>
    <p:spTree>
      <p:nvGrpSpPr>
        <p:cNvPr id="1" name="Shape 164"/>
        <p:cNvGrpSpPr/>
        <p:nvPr/>
      </p:nvGrpSpPr>
      <p:grpSpPr>
        <a:xfrm>
          <a:off x="0" y="0"/>
          <a:ext cx="0" cy="0"/>
          <a:chOff x="0" y="0"/>
          <a:chExt cx="0" cy="0"/>
        </a:xfrm>
      </p:grpSpPr>
      <p:sp>
        <p:nvSpPr>
          <p:cNvPr id="165" name="Google Shape;165;p31"/>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31"/>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1"/>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8" name="Google Shape;168;p31"/>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69" name="Google Shape;169;p31"/>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7_Custom Layout">
  <p:cSld name="27_Custom Layout">
    <p:bg>
      <p:bgPr>
        <a:solidFill>
          <a:schemeClr val="lt1"/>
        </a:solidFill>
        <a:effectLst/>
      </p:bgPr>
    </p:bg>
    <p:spTree>
      <p:nvGrpSpPr>
        <p:cNvPr id="1" name="Shape 170"/>
        <p:cNvGrpSpPr/>
        <p:nvPr/>
      </p:nvGrpSpPr>
      <p:grpSpPr>
        <a:xfrm>
          <a:off x="0" y="0"/>
          <a:ext cx="0" cy="0"/>
          <a:chOff x="0" y="0"/>
          <a:chExt cx="0" cy="0"/>
        </a:xfrm>
      </p:grpSpPr>
      <p:sp>
        <p:nvSpPr>
          <p:cNvPr id="171" name="Google Shape;171;p32"/>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2" name="Google Shape;172;p32"/>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73" name="Google Shape;173;p32"/>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4" name="Google Shape;174;p3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75" name="Google Shape;175;p32"/>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6" name="Google Shape;176;p32"/>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8_Custom Layout">
  <p:cSld name="28_Custom Layout">
    <p:bg>
      <p:bgPr>
        <a:solidFill>
          <a:schemeClr val="lt1"/>
        </a:solidFill>
        <a:effectLst/>
      </p:bgPr>
    </p:bg>
    <p:spTree>
      <p:nvGrpSpPr>
        <p:cNvPr id="1" name="Shape 177"/>
        <p:cNvGrpSpPr/>
        <p:nvPr/>
      </p:nvGrpSpPr>
      <p:grpSpPr>
        <a:xfrm>
          <a:off x="0" y="0"/>
          <a:ext cx="0" cy="0"/>
          <a:chOff x="0" y="0"/>
          <a:chExt cx="0" cy="0"/>
        </a:xfrm>
      </p:grpSpPr>
      <p:sp>
        <p:nvSpPr>
          <p:cNvPr id="178" name="Google Shape;178;p33"/>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9" name="Google Shape;179;p3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80" name="Google Shape;180;p3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81" name="Google Shape;181;p33"/>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BB4B3E"/>
              </a:buClr>
              <a:buSzPts val="5000"/>
              <a:buFont typeface="Roboto"/>
              <a:buNone/>
              <a:defRPr sz="5000">
                <a:solidFill>
                  <a:srgbClr val="BB4B3E"/>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3"/>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3" name="Google Shape;183;p33"/>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9_Custom Layout">
  <p:cSld name="29_Custom Layout">
    <p:bg>
      <p:bgPr>
        <a:solidFill>
          <a:schemeClr val="lt1"/>
        </a:solidFill>
        <a:effectLst/>
      </p:bgPr>
    </p:bg>
    <p:spTree>
      <p:nvGrpSpPr>
        <p:cNvPr id="1" name="Shape 184"/>
        <p:cNvGrpSpPr/>
        <p:nvPr/>
      </p:nvGrpSpPr>
      <p:grpSpPr>
        <a:xfrm>
          <a:off x="0" y="0"/>
          <a:ext cx="0" cy="0"/>
          <a:chOff x="0" y="0"/>
          <a:chExt cx="0" cy="0"/>
        </a:xfrm>
      </p:grpSpPr>
      <p:sp>
        <p:nvSpPr>
          <p:cNvPr id="185" name="Google Shape;185;p34"/>
          <p:cNvSpPr/>
          <p:nvPr/>
        </p:nvSpPr>
        <p:spPr>
          <a:xfrm>
            <a:off x="609600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6" name="Google Shape;186;p34"/>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187" name="Google Shape;187;p3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188" name="Google Shape;188;p34"/>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34"/>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0" name="Google Shape;190;p34"/>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BB4B3E"/>
              </a:buClr>
              <a:buSzPts val="4000"/>
              <a:buNone/>
              <a:defRPr sz="4000" b="1">
                <a:solidFill>
                  <a:srgbClr val="BB4B3E"/>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1" name="Google Shape;191;p34"/>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solidFill>
          <a:schemeClr val="lt1"/>
        </a:solidFill>
        <a:effectLst/>
      </p:bgPr>
    </p:bg>
    <p:spTree>
      <p:nvGrpSpPr>
        <p:cNvPr id="1" name="Shape 192"/>
        <p:cNvGrpSpPr/>
        <p:nvPr/>
      </p:nvGrpSpPr>
      <p:grpSpPr>
        <a:xfrm>
          <a:off x="0" y="0"/>
          <a:ext cx="0" cy="0"/>
          <a:chOff x="0" y="0"/>
          <a:chExt cx="0" cy="0"/>
        </a:xfrm>
      </p:grpSpPr>
      <p:sp>
        <p:nvSpPr>
          <p:cNvPr id="193" name="Google Shape;193;p35"/>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4" name="Google Shape;194;p35"/>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95" name="Google Shape;195;p35"/>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196" name="Google Shape;196;p3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197" name="Google Shape;197;p35"/>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8" name="Google Shape;198;p35"/>
          <p:cNvSpPr txBox="1">
            <a:spLocks noGrp="1"/>
          </p:cNvSpPr>
          <p:nvPr>
            <p:ph type="body" idx="2"/>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lt1"/>
        </a:solidFill>
        <a:effectLst/>
      </p:bgPr>
    </p:bg>
    <p:spTree>
      <p:nvGrpSpPr>
        <p:cNvPr id="1" name="Shape 199"/>
        <p:cNvGrpSpPr/>
        <p:nvPr/>
      </p:nvGrpSpPr>
      <p:grpSpPr>
        <a:xfrm>
          <a:off x="0" y="0"/>
          <a:ext cx="0" cy="0"/>
          <a:chOff x="0" y="0"/>
          <a:chExt cx="0" cy="0"/>
        </a:xfrm>
      </p:grpSpPr>
      <p:sp>
        <p:nvSpPr>
          <p:cNvPr id="200" name="Google Shape;200;p36"/>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1" name="Google Shape;201;p36"/>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02" name="Google Shape;202;p36"/>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03" name="Google Shape;203;p3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04" name="Google Shape;204;p36"/>
          <p:cNvSpPr txBox="1">
            <a:spLocks noGrp="1"/>
          </p:cNvSpPr>
          <p:nvPr>
            <p:ph type="subTitle" idx="1"/>
          </p:nvPr>
        </p:nvSpPr>
        <p:spPr>
          <a:xfrm>
            <a:off x="660801" y="2375210"/>
            <a:ext cx="4669482" cy="3690751"/>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1800"/>
              <a:buNone/>
              <a:defRPr sz="18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5" name="Google Shape;205;p36"/>
          <p:cNvSpPr txBox="1">
            <a:spLocks noGrp="1"/>
          </p:cNvSpPr>
          <p:nvPr>
            <p:ph type="body" idx="2"/>
          </p:nvPr>
        </p:nvSpPr>
        <p:spPr>
          <a:xfrm>
            <a:off x="660802" y="792039"/>
            <a:ext cx="4669481" cy="141287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solidFill>
          <a:schemeClr val="lt1"/>
        </a:solidFill>
        <a:effectLst/>
      </p:bgPr>
    </p:bg>
    <p:spTree>
      <p:nvGrpSpPr>
        <p:cNvPr id="1" name="Shape 206"/>
        <p:cNvGrpSpPr/>
        <p:nvPr/>
      </p:nvGrpSpPr>
      <p:grpSpPr>
        <a:xfrm>
          <a:off x="0" y="0"/>
          <a:ext cx="0" cy="0"/>
          <a:chOff x="0" y="0"/>
          <a:chExt cx="0" cy="0"/>
        </a:xfrm>
      </p:grpSpPr>
      <p:sp>
        <p:nvSpPr>
          <p:cNvPr id="207" name="Google Shape;207;p37"/>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37"/>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09" name="Google Shape;209;p37"/>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10" name="Google Shape;210;p3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11" name="Google Shape;211;p37"/>
          <p:cNvSpPr txBox="1">
            <a:spLocks noGrp="1"/>
          </p:cNvSpPr>
          <p:nvPr>
            <p:ph type="subTitle" idx="1"/>
          </p:nvPr>
        </p:nvSpPr>
        <p:spPr>
          <a:xfrm>
            <a:off x="660801" y="3612995"/>
            <a:ext cx="2898827" cy="173897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1800"/>
              <a:buNone/>
              <a:defRPr sz="18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2" name="Google Shape;212;p37"/>
          <p:cNvSpPr txBox="1">
            <a:spLocks noGrp="1"/>
          </p:cNvSpPr>
          <p:nvPr>
            <p:ph type="body" idx="2"/>
          </p:nvPr>
        </p:nvSpPr>
        <p:spPr>
          <a:xfrm>
            <a:off x="660801" y="2032998"/>
            <a:ext cx="2898827"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6C49A2"/>
              </a:buClr>
              <a:buSzPts val="4000"/>
              <a:buNone/>
              <a:defRPr sz="4000" b="1">
                <a:solidFill>
                  <a:srgbClr val="6C49A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1"/>
        </a:solidFill>
        <a:effectLst/>
      </p:bgPr>
    </p:bg>
    <p:spTree>
      <p:nvGrpSpPr>
        <p:cNvPr id="1" name="Shape 213"/>
        <p:cNvGrpSpPr/>
        <p:nvPr/>
      </p:nvGrpSpPr>
      <p:grpSpPr>
        <a:xfrm>
          <a:off x="0" y="0"/>
          <a:ext cx="0" cy="0"/>
          <a:chOff x="0" y="0"/>
          <a:chExt cx="0" cy="0"/>
        </a:xfrm>
      </p:grpSpPr>
      <p:sp>
        <p:nvSpPr>
          <p:cNvPr id="214" name="Google Shape;214;p38"/>
          <p:cNvSpPr/>
          <p:nvPr/>
        </p:nvSpPr>
        <p:spPr>
          <a:xfrm>
            <a:off x="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38"/>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38"/>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17" name="Google Shape;217;p38"/>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8" name="Google Shape;218;p38"/>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19" name="Google Shape;219;p3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1"/>
        </a:solidFill>
        <a:effectLst/>
      </p:bgPr>
    </p:bg>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12"/>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30" name="Google Shape;30;p12"/>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31" name="Google Shape;31;p1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32" name="Google Shape;32;p12"/>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1</a:t>
            </a:r>
            <a:endParaRPr/>
          </a:p>
        </p:txBody>
      </p:sp>
      <p:sp>
        <p:nvSpPr>
          <p:cNvPr id="33" name="Google Shape;33;p12"/>
          <p:cNvSpPr/>
          <p:nvPr/>
        </p:nvSpPr>
        <p:spPr>
          <a:xfrm>
            <a:off x="463169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2</a:t>
            </a:r>
            <a:endParaRPr/>
          </a:p>
        </p:txBody>
      </p:sp>
      <p:sp>
        <p:nvSpPr>
          <p:cNvPr id="34" name="Google Shape;34;p12"/>
          <p:cNvSpPr/>
          <p:nvPr/>
        </p:nvSpPr>
        <p:spPr>
          <a:xfrm>
            <a:off x="8602177" y="3264100"/>
            <a:ext cx="405999" cy="405999"/>
          </a:xfrm>
          <a:prstGeom prst="ellipse">
            <a:avLst/>
          </a:prstGeom>
          <a:solidFill>
            <a:srgbClr val="1ED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3</a:t>
            </a:r>
            <a:endParaRPr/>
          </a:p>
        </p:txBody>
      </p:sp>
      <p:sp>
        <p:nvSpPr>
          <p:cNvPr id="35" name="Google Shape;35;p12"/>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solidFill>
          <a:schemeClr val="lt1"/>
        </a:solidFill>
        <a:effectLst/>
      </p:bgPr>
    </p:bg>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2" name="Google Shape;222;p39"/>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23" name="Google Shape;223;p39"/>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24" name="Google Shape;224;p3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25" name="Google Shape;225;p39"/>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1</a:t>
            </a:r>
            <a:endParaRPr/>
          </a:p>
        </p:txBody>
      </p:sp>
      <p:sp>
        <p:nvSpPr>
          <p:cNvPr id="226" name="Google Shape;226;p39"/>
          <p:cNvSpPr/>
          <p:nvPr/>
        </p:nvSpPr>
        <p:spPr>
          <a:xfrm>
            <a:off x="609600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2</a:t>
            </a:r>
            <a:endParaRPr/>
          </a:p>
        </p:txBody>
      </p:sp>
      <p:sp>
        <p:nvSpPr>
          <p:cNvPr id="227" name="Google Shape;227;p39"/>
          <p:cNvSpPr txBox="1">
            <a:spLocks noGrp="1"/>
          </p:cNvSpPr>
          <p:nvPr>
            <p:ph type="body" idx="1"/>
          </p:nvPr>
        </p:nvSpPr>
        <p:spPr>
          <a:xfrm>
            <a:off x="6604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39"/>
          <p:cNvSpPr txBox="1">
            <a:spLocks noGrp="1"/>
          </p:cNvSpPr>
          <p:nvPr>
            <p:ph type="body" idx="2"/>
          </p:nvPr>
        </p:nvSpPr>
        <p:spPr>
          <a:xfrm>
            <a:off x="60960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solidFill>
          <a:schemeClr val="lt1"/>
        </a:solidFill>
        <a:effectLst/>
      </p:bgPr>
    </p:bg>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1" name="Google Shape;231;p40"/>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32" name="Google Shape;232;p40"/>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33" name="Google Shape;233;p4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solidFill>
          <a:schemeClr val="lt1"/>
        </a:solidFill>
        <a:effectLst/>
      </p:bgPr>
    </p:bg>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660800" y="792040"/>
            <a:ext cx="6458457" cy="93878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36" name="Google Shape;236;p41"/>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37" name="Google Shape;237;p41"/>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38" name="Google Shape;238;p4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39" name="Google Shape;239;p41"/>
          <p:cNvSpPr txBox="1">
            <a:spLocks noGrp="1"/>
          </p:cNvSpPr>
          <p:nvPr>
            <p:ph type="subTitle" idx="1"/>
          </p:nvPr>
        </p:nvSpPr>
        <p:spPr>
          <a:xfrm>
            <a:off x="660800" y="1871280"/>
            <a:ext cx="6458457" cy="938789"/>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0" name="Google Shape;240;p41"/>
          <p:cNvSpPr txBox="1">
            <a:spLocks noGrp="1"/>
          </p:cNvSpPr>
          <p:nvPr>
            <p:ph type="body" idx="2"/>
          </p:nvPr>
        </p:nvSpPr>
        <p:spPr>
          <a:xfrm>
            <a:off x="660801" y="3855838"/>
            <a:ext cx="2289228"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41"/>
          <p:cNvSpPr txBox="1">
            <a:spLocks noGrp="1"/>
          </p:cNvSpPr>
          <p:nvPr>
            <p:ph type="body" idx="3"/>
          </p:nvPr>
        </p:nvSpPr>
        <p:spPr>
          <a:xfrm>
            <a:off x="660801" y="4261798"/>
            <a:ext cx="2289228"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41"/>
          <p:cNvSpPr txBox="1">
            <a:spLocks noGrp="1"/>
          </p:cNvSpPr>
          <p:nvPr>
            <p:ph type="body" idx="4"/>
          </p:nvPr>
        </p:nvSpPr>
        <p:spPr>
          <a:xfrm>
            <a:off x="3511348" y="3855838"/>
            <a:ext cx="2289229"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1"/>
          <p:cNvSpPr txBox="1">
            <a:spLocks noGrp="1"/>
          </p:cNvSpPr>
          <p:nvPr>
            <p:ph type="body" idx="5"/>
          </p:nvPr>
        </p:nvSpPr>
        <p:spPr>
          <a:xfrm>
            <a:off x="3511348" y="4261798"/>
            <a:ext cx="2289229"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41"/>
          <p:cNvSpPr txBox="1">
            <a:spLocks noGrp="1"/>
          </p:cNvSpPr>
          <p:nvPr>
            <p:ph type="body" idx="6"/>
          </p:nvPr>
        </p:nvSpPr>
        <p:spPr>
          <a:xfrm>
            <a:off x="6391424" y="3855838"/>
            <a:ext cx="2289230"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41"/>
          <p:cNvSpPr txBox="1">
            <a:spLocks noGrp="1"/>
          </p:cNvSpPr>
          <p:nvPr>
            <p:ph type="body" idx="7"/>
          </p:nvPr>
        </p:nvSpPr>
        <p:spPr>
          <a:xfrm>
            <a:off x="6391424" y="4261798"/>
            <a:ext cx="2289230"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41"/>
          <p:cNvSpPr txBox="1">
            <a:spLocks noGrp="1"/>
          </p:cNvSpPr>
          <p:nvPr>
            <p:ph type="body" idx="8"/>
          </p:nvPr>
        </p:nvSpPr>
        <p:spPr>
          <a:xfrm>
            <a:off x="9241968" y="3855838"/>
            <a:ext cx="2289230" cy="384188"/>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1600"/>
              <a:buNone/>
              <a:defRPr sz="16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41"/>
          <p:cNvSpPr txBox="1">
            <a:spLocks noGrp="1"/>
          </p:cNvSpPr>
          <p:nvPr>
            <p:ph type="body" idx="9"/>
          </p:nvPr>
        </p:nvSpPr>
        <p:spPr>
          <a:xfrm>
            <a:off x="9241968" y="4261798"/>
            <a:ext cx="2289230"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1"/>
        </a:solidFill>
        <a:effectLst/>
      </p:bgPr>
    </p:bg>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660800" y="792040"/>
            <a:ext cx="3111099" cy="2827806"/>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0" name="Google Shape;250;p42"/>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251" name="Google Shape;251;p42"/>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252" name="Google Shape;252;p4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253" name="Google Shape;253;p42"/>
          <p:cNvSpPr txBox="1">
            <a:spLocks noGrp="1"/>
          </p:cNvSpPr>
          <p:nvPr>
            <p:ph type="body" idx="1"/>
          </p:nvPr>
        </p:nvSpPr>
        <p:spPr>
          <a:xfrm>
            <a:off x="4953000"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42"/>
          <p:cNvSpPr txBox="1">
            <a:spLocks noGrp="1"/>
          </p:cNvSpPr>
          <p:nvPr>
            <p:ph type="body" idx="2"/>
          </p:nvPr>
        </p:nvSpPr>
        <p:spPr>
          <a:xfrm>
            <a:off x="7350829"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42"/>
          <p:cNvSpPr txBox="1">
            <a:spLocks noGrp="1"/>
          </p:cNvSpPr>
          <p:nvPr>
            <p:ph type="body" idx="3"/>
          </p:nvPr>
        </p:nvSpPr>
        <p:spPr>
          <a:xfrm>
            <a:off x="9750023"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42"/>
          <p:cNvSpPr txBox="1">
            <a:spLocks noGrp="1"/>
          </p:cNvSpPr>
          <p:nvPr>
            <p:ph type="body" idx="4"/>
          </p:nvPr>
        </p:nvSpPr>
        <p:spPr>
          <a:xfrm>
            <a:off x="7350829"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42"/>
          <p:cNvSpPr txBox="1">
            <a:spLocks noGrp="1"/>
          </p:cNvSpPr>
          <p:nvPr>
            <p:ph type="body" idx="5"/>
          </p:nvPr>
        </p:nvSpPr>
        <p:spPr>
          <a:xfrm>
            <a:off x="4953000"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42"/>
          <p:cNvSpPr txBox="1">
            <a:spLocks noGrp="1"/>
          </p:cNvSpPr>
          <p:nvPr>
            <p:ph type="body" idx="6"/>
          </p:nvPr>
        </p:nvSpPr>
        <p:spPr>
          <a:xfrm>
            <a:off x="9750023"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42"/>
          <p:cNvSpPr txBox="1">
            <a:spLocks noGrp="1"/>
          </p:cNvSpPr>
          <p:nvPr>
            <p:ph type="body" idx="7"/>
          </p:nvPr>
        </p:nvSpPr>
        <p:spPr>
          <a:xfrm>
            <a:off x="4953000"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2"/>
          <p:cNvSpPr txBox="1">
            <a:spLocks noGrp="1"/>
          </p:cNvSpPr>
          <p:nvPr>
            <p:ph type="body" idx="8"/>
          </p:nvPr>
        </p:nvSpPr>
        <p:spPr>
          <a:xfrm>
            <a:off x="7350829"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2"/>
          <p:cNvSpPr txBox="1">
            <a:spLocks noGrp="1"/>
          </p:cNvSpPr>
          <p:nvPr>
            <p:ph type="body" idx="9"/>
          </p:nvPr>
        </p:nvSpPr>
        <p:spPr>
          <a:xfrm>
            <a:off x="9750023"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42"/>
          <p:cNvSpPr txBox="1">
            <a:spLocks noGrp="1"/>
          </p:cNvSpPr>
          <p:nvPr>
            <p:ph type="body" idx="13"/>
          </p:nvPr>
        </p:nvSpPr>
        <p:spPr>
          <a:xfrm>
            <a:off x="7350829"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42"/>
          <p:cNvSpPr txBox="1">
            <a:spLocks noGrp="1"/>
          </p:cNvSpPr>
          <p:nvPr>
            <p:ph type="body" idx="14"/>
          </p:nvPr>
        </p:nvSpPr>
        <p:spPr>
          <a:xfrm>
            <a:off x="4953000"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42"/>
          <p:cNvSpPr txBox="1">
            <a:spLocks noGrp="1"/>
          </p:cNvSpPr>
          <p:nvPr>
            <p:ph type="body" idx="15"/>
          </p:nvPr>
        </p:nvSpPr>
        <p:spPr>
          <a:xfrm>
            <a:off x="9750023"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6_Custom Layout">
  <p:cSld name="26_Custom Layout">
    <p:bg>
      <p:bgPr>
        <a:solidFill>
          <a:schemeClr val="lt1"/>
        </a:solidFill>
        <a:effectLst/>
      </p:bgPr>
    </p:bg>
    <p:spTree>
      <p:nvGrpSpPr>
        <p:cNvPr id="1" name="Shape 38"/>
        <p:cNvGrpSpPr/>
        <p:nvPr/>
      </p:nvGrpSpPr>
      <p:grpSpPr>
        <a:xfrm>
          <a:off x="0" y="0"/>
          <a:ext cx="0" cy="0"/>
          <a:chOff x="0" y="0"/>
          <a:chExt cx="0" cy="0"/>
        </a:xfrm>
      </p:grpSpPr>
      <p:sp>
        <p:nvSpPr>
          <p:cNvPr id="39" name="Google Shape;39;p13"/>
          <p:cNvSpPr/>
          <p:nvPr/>
        </p:nvSpPr>
        <p:spPr>
          <a:xfrm>
            <a:off x="0" y="0"/>
            <a:ext cx="6096000" cy="6858000"/>
          </a:xfrm>
          <a:prstGeom prst="rect">
            <a:avLst/>
          </a:prstGeom>
          <a:solidFill>
            <a:srgbClr val="BB4B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3"/>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1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42" name="Google Shape;42;p13"/>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1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solidFill>
          <a:schemeClr val="lt1"/>
        </a:solidFill>
        <a:effectLst/>
      </p:bgPr>
    </p:bg>
    <p:spTree>
      <p:nvGrpSpPr>
        <p:cNvPr id="1" name="Shape 44"/>
        <p:cNvGrpSpPr/>
        <p:nvPr/>
      </p:nvGrpSpPr>
      <p:grpSpPr>
        <a:xfrm>
          <a:off x="0" y="0"/>
          <a:ext cx="0" cy="0"/>
          <a:chOff x="0" y="0"/>
          <a:chExt cx="0" cy="0"/>
        </a:xfrm>
      </p:grpSpPr>
      <p:sp>
        <p:nvSpPr>
          <p:cNvPr id="45" name="Google Shape;45;p14"/>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14"/>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47" name="Google Shape;47;p14"/>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48" name="Google Shape;48;p1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49" name="Google Shape;49;p14"/>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lvl1pPr marL="457200" lvl="0" indent="-228600" algn="l">
              <a:lnSpc>
                <a:spcPct val="100000"/>
              </a:lnSpc>
              <a:spcBef>
                <a:spcPts val="0"/>
              </a:spcBef>
              <a:spcAft>
                <a:spcPts val="0"/>
              </a:spcAft>
              <a:buClr>
                <a:srgbClr val="212136"/>
              </a:buClr>
              <a:buSzPts val="4000"/>
              <a:buNone/>
              <a:defRPr sz="4000" b="1">
                <a:solidFill>
                  <a:srgbClr val="2121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solidFill>
          <a:schemeClr val="lt1"/>
        </a:solidFill>
        <a:effectLst/>
      </p:bgPr>
    </p:bg>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660800" y="792040"/>
            <a:ext cx="6458457" cy="93878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15"/>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53" name="Google Shape;53;p15"/>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54" name="Google Shape;54;p1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55" name="Google Shape;55;p15"/>
          <p:cNvSpPr txBox="1">
            <a:spLocks noGrp="1"/>
          </p:cNvSpPr>
          <p:nvPr>
            <p:ph type="subTitle" idx="1"/>
          </p:nvPr>
        </p:nvSpPr>
        <p:spPr>
          <a:xfrm>
            <a:off x="660800" y="1871281"/>
            <a:ext cx="6458457" cy="418363"/>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 name="Google Shape;56;p15"/>
          <p:cNvSpPr txBox="1">
            <a:spLocks noGrp="1"/>
          </p:cNvSpPr>
          <p:nvPr>
            <p:ph type="body" idx="2"/>
          </p:nvPr>
        </p:nvSpPr>
        <p:spPr>
          <a:xfrm>
            <a:off x="660400"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5"/>
          <p:cNvSpPr txBox="1">
            <a:spLocks noGrp="1"/>
          </p:cNvSpPr>
          <p:nvPr>
            <p:ph type="body" idx="3"/>
          </p:nvPr>
        </p:nvSpPr>
        <p:spPr>
          <a:xfrm>
            <a:off x="4631690"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5"/>
          <p:cNvSpPr txBox="1">
            <a:spLocks noGrp="1"/>
          </p:cNvSpPr>
          <p:nvPr>
            <p:ph type="body" idx="4"/>
          </p:nvPr>
        </p:nvSpPr>
        <p:spPr>
          <a:xfrm>
            <a:off x="8602577" y="3382265"/>
            <a:ext cx="2928619" cy="41836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212136"/>
              </a:buClr>
              <a:buSzPts val="2200"/>
              <a:buNone/>
              <a:defRPr sz="2200" b="1">
                <a:solidFill>
                  <a:srgbClr val="21213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5"/>
          <p:cNvSpPr txBox="1">
            <a:spLocks noGrp="1"/>
          </p:cNvSpPr>
          <p:nvPr>
            <p:ph type="body" idx="5"/>
          </p:nvPr>
        </p:nvSpPr>
        <p:spPr>
          <a:xfrm>
            <a:off x="660400"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5"/>
          <p:cNvSpPr txBox="1">
            <a:spLocks noGrp="1"/>
          </p:cNvSpPr>
          <p:nvPr>
            <p:ph type="body" idx="6"/>
          </p:nvPr>
        </p:nvSpPr>
        <p:spPr>
          <a:xfrm>
            <a:off x="4631690"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5"/>
          <p:cNvSpPr txBox="1">
            <a:spLocks noGrp="1"/>
          </p:cNvSpPr>
          <p:nvPr>
            <p:ph type="body" idx="7"/>
          </p:nvPr>
        </p:nvSpPr>
        <p:spPr>
          <a:xfrm>
            <a:off x="8602578" y="3899840"/>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5"/>
          <p:cNvSpPr>
            <a:spLocks noGrp="1"/>
          </p:cNvSpPr>
          <p:nvPr>
            <p:ph type="pic" idx="8"/>
          </p:nvPr>
        </p:nvSpPr>
        <p:spPr>
          <a:xfrm>
            <a:off x="657225" y="2876149"/>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a:spLocks noGrp="1"/>
          </p:cNvSpPr>
          <p:nvPr>
            <p:ph type="pic" idx="9"/>
          </p:nvPr>
        </p:nvSpPr>
        <p:spPr>
          <a:xfrm>
            <a:off x="8602577" y="2876149"/>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a:spLocks noGrp="1"/>
          </p:cNvSpPr>
          <p:nvPr>
            <p:ph type="pic" idx="13"/>
          </p:nvPr>
        </p:nvSpPr>
        <p:spPr>
          <a:xfrm>
            <a:off x="4631691" y="2878635"/>
            <a:ext cx="402336" cy="40233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solidFill>
          <a:schemeClr val="lt1"/>
        </a:solidFill>
        <a:effectLst/>
      </p:bgPr>
    </p:bg>
    <p:spTree>
      <p:nvGrpSpPr>
        <p:cNvPr id="1" name="Shape 65"/>
        <p:cNvGrpSpPr/>
        <p:nvPr/>
      </p:nvGrpSpPr>
      <p:grpSpPr>
        <a:xfrm>
          <a:off x="0" y="0"/>
          <a:ext cx="0" cy="0"/>
          <a:chOff x="0" y="0"/>
          <a:chExt cx="0" cy="0"/>
        </a:xfrm>
      </p:grpSpPr>
      <p:sp>
        <p:nvSpPr>
          <p:cNvPr id="66" name="Google Shape;66;p16"/>
          <p:cNvSpPr/>
          <p:nvPr/>
        </p:nvSpPr>
        <p:spPr>
          <a:xfrm flipH="1">
            <a:off x="0" y="0"/>
            <a:ext cx="4062984"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7" name="Google Shape;67;p16"/>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68" name="Google Shape;68;p16"/>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69" name="Google Shape;69;p1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70" name="Google Shape;70;p16"/>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lvl1pPr marL="457200" lvl="0" indent="-228600" algn="l">
              <a:lnSpc>
                <a:spcPct val="100000"/>
              </a:lnSpc>
              <a:spcBef>
                <a:spcPts val="0"/>
              </a:spcBef>
              <a:spcAft>
                <a:spcPts val="0"/>
              </a:spcAft>
              <a:buClr>
                <a:srgbClr val="212136"/>
              </a:buClr>
              <a:buSzPts val="4000"/>
              <a:buNone/>
              <a:defRPr sz="4000" b="1">
                <a:solidFill>
                  <a:srgbClr val="21213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subTitle" idx="2"/>
          </p:nvPr>
        </p:nvSpPr>
        <p:spPr>
          <a:xfrm>
            <a:off x="4723785" y="891072"/>
            <a:ext cx="6807413"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127E67"/>
        </a:solid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5" name="Google Shape;75;p17"/>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76" name="Google Shape;76;p1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77" name="Google Shape;77;p17"/>
          <p:cNvPicPr preferRelativeResize="0"/>
          <p:nvPr/>
        </p:nvPicPr>
        <p:blipFill rotWithShape="1">
          <a:blip r:embed="rId3">
            <a:alphaModFix/>
          </a:blip>
          <a:srcRect l="5170" r="4427"/>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rgbClr val="127E67"/>
        </a:solidFill>
        <a:effectLst/>
      </p:bgPr>
    </p:bg>
    <p:spTree>
      <p:nvGrpSpPr>
        <p:cNvPr id="1" name="Shape 78"/>
        <p:cNvGrpSpPr/>
        <p:nvPr/>
      </p:nvGrpSpPr>
      <p:grpSpPr>
        <a:xfrm>
          <a:off x="0" y="0"/>
          <a:ext cx="0" cy="0"/>
          <a:chOff x="0" y="0"/>
          <a:chExt cx="0" cy="0"/>
        </a:xfrm>
      </p:grpSpPr>
      <p:sp>
        <p:nvSpPr>
          <p:cNvPr id="79" name="Google Shape;79;p18"/>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8"/>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8"/>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2" name="Google Shape;82;p18"/>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83" name="Google Shape;83;p18"/>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000"/>
              <a:buFont typeface="Roboto Slab"/>
              <a:buNone/>
              <a:defRPr sz="50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212136"/>
                </a:solidFill>
                <a:latin typeface="Calibri"/>
                <a:ea typeface="Calibri"/>
                <a:cs typeface="Calibri"/>
                <a:sym typeface="Calibri"/>
              </a:defRPr>
            </a:lvl1pPr>
            <a:lvl2pPr marL="0" marR="0" lvl="1" indent="0" algn="r" rtl="0">
              <a:spcBef>
                <a:spcPts val="0"/>
              </a:spcBef>
              <a:buNone/>
              <a:defRPr sz="1200" b="0" i="0" u="none" strike="noStrike" cap="none">
                <a:solidFill>
                  <a:srgbClr val="212136"/>
                </a:solidFill>
                <a:latin typeface="Calibri"/>
                <a:ea typeface="Calibri"/>
                <a:cs typeface="Calibri"/>
                <a:sym typeface="Calibri"/>
              </a:defRPr>
            </a:lvl2pPr>
            <a:lvl3pPr marL="0" marR="0" lvl="2" indent="0" algn="r" rtl="0">
              <a:spcBef>
                <a:spcPts val="0"/>
              </a:spcBef>
              <a:buNone/>
              <a:defRPr sz="1200" b="0" i="0" u="none" strike="noStrike" cap="none">
                <a:solidFill>
                  <a:srgbClr val="212136"/>
                </a:solidFill>
                <a:latin typeface="Calibri"/>
                <a:ea typeface="Calibri"/>
                <a:cs typeface="Calibri"/>
                <a:sym typeface="Calibri"/>
              </a:defRPr>
            </a:lvl3pPr>
            <a:lvl4pPr marL="0" marR="0" lvl="3" indent="0" algn="r" rtl="0">
              <a:spcBef>
                <a:spcPts val="0"/>
              </a:spcBef>
              <a:buNone/>
              <a:defRPr sz="1200" b="0" i="0" u="none" strike="noStrike" cap="none">
                <a:solidFill>
                  <a:srgbClr val="212136"/>
                </a:solidFill>
                <a:latin typeface="Calibri"/>
                <a:ea typeface="Calibri"/>
                <a:cs typeface="Calibri"/>
                <a:sym typeface="Calibri"/>
              </a:defRPr>
            </a:lvl4pPr>
            <a:lvl5pPr marL="0" marR="0" lvl="4" indent="0" algn="r" rtl="0">
              <a:spcBef>
                <a:spcPts val="0"/>
              </a:spcBef>
              <a:buNone/>
              <a:defRPr sz="1200" b="0" i="0" u="none" strike="noStrike" cap="none">
                <a:solidFill>
                  <a:srgbClr val="212136"/>
                </a:solidFill>
                <a:latin typeface="Calibri"/>
                <a:ea typeface="Calibri"/>
                <a:cs typeface="Calibri"/>
                <a:sym typeface="Calibri"/>
              </a:defRPr>
            </a:lvl5pPr>
            <a:lvl6pPr marL="0" marR="0" lvl="5" indent="0" algn="r" rtl="0">
              <a:spcBef>
                <a:spcPts val="0"/>
              </a:spcBef>
              <a:buNone/>
              <a:defRPr sz="1200" b="0" i="0" u="none" strike="noStrike" cap="none">
                <a:solidFill>
                  <a:srgbClr val="212136"/>
                </a:solidFill>
                <a:latin typeface="Calibri"/>
                <a:ea typeface="Calibri"/>
                <a:cs typeface="Calibri"/>
                <a:sym typeface="Calibri"/>
              </a:defRPr>
            </a:lvl6pPr>
            <a:lvl7pPr marL="0" marR="0" lvl="6" indent="0" algn="r" rtl="0">
              <a:spcBef>
                <a:spcPts val="0"/>
              </a:spcBef>
              <a:buNone/>
              <a:defRPr sz="1200" b="0" i="0" u="none" strike="noStrike" cap="none">
                <a:solidFill>
                  <a:srgbClr val="212136"/>
                </a:solidFill>
                <a:latin typeface="Calibri"/>
                <a:ea typeface="Calibri"/>
                <a:cs typeface="Calibri"/>
                <a:sym typeface="Calibri"/>
              </a:defRPr>
            </a:lvl7pPr>
            <a:lvl8pPr marL="0" marR="0" lvl="7" indent="0" algn="r" rtl="0">
              <a:spcBef>
                <a:spcPts val="0"/>
              </a:spcBef>
              <a:buNone/>
              <a:defRPr sz="1200" b="0" i="0" u="none" strike="noStrike" cap="none">
                <a:solidFill>
                  <a:srgbClr val="212136"/>
                </a:solidFill>
                <a:latin typeface="Calibri"/>
                <a:ea typeface="Calibri"/>
                <a:cs typeface="Calibri"/>
                <a:sym typeface="Calibri"/>
              </a:defRPr>
            </a:lvl8pPr>
            <a:lvl9pPr marL="0" marR="0" lvl="8" indent="0" algn="r" rtl="0">
              <a:spcBef>
                <a:spcPts val="0"/>
              </a:spcBef>
              <a:buNone/>
              <a:defRPr sz="1200" b="0" i="0" u="none" strike="noStrike" cap="none">
                <a:solidFill>
                  <a:srgbClr val="21213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5000"/>
              <a:buFont typeface="Roboto Slab"/>
              <a:buNone/>
            </a:pPr>
            <a:r>
              <a:rPr lang="en-US">
                <a:latin typeface="Roboto Slab"/>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Claim and Focus</a:t>
            </a:r>
            <a:endParaRPr/>
          </a:p>
        </p:txBody>
      </p:sp>
      <p:sp>
        <p:nvSpPr>
          <p:cNvPr id="271" name="Google Shape;271;p1"/>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1800"/>
              <a:buNone/>
            </a:pPr>
            <a:r>
              <a:rPr lang="en-US"/>
              <a:t>Intervention Lesson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
          <p:cNvSpPr txBox="1">
            <a:spLocks noGrp="1"/>
          </p:cNvSpPr>
          <p:nvPr>
            <p:ph type="title"/>
          </p:nvPr>
        </p:nvSpPr>
        <p:spPr>
          <a:xfrm>
            <a:off x="660802" y="15757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Entry Ticket</a:t>
            </a:r>
            <a:endParaRPr/>
          </a:p>
        </p:txBody>
      </p:sp>
      <p:sp>
        <p:nvSpPr>
          <p:cNvPr id="278" name="Google Shape;278;p2"/>
          <p:cNvSpPr txBox="1">
            <a:spLocks noGrp="1"/>
          </p:cNvSpPr>
          <p:nvPr>
            <p:ph type="subTitle" idx="1"/>
          </p:nvPr>
        </p:nvSpPr>
        <p:spPr>
          <a:xfrm>
            <a:off x="660801" y="34290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000"/>
              <a:buNone/>
            </a:pPr>
            <a:r>
              <a:rPr lang="en-US" sz="2000"/>
              <a:t>A strong, focused argument has a clear claim and addresses the requirements of the prompt. Analyze the prompt and your claim. Then discuss your answers with a classmate.</a:t>
            </a:r>
            <a:endParaRPr/>
          </a:p>
          <a:p>
            <a:pPr marL="0" lvl="0" indent="0" algn="l" rtl="0">
              <a:lnSpc>
                <a:spcPct val="120000"/>
              </a:lnSpc>
              <a:spcBef>
                <a:spcPts val="1000"/>
              </a:spcBef>
              <a:spcAft>
                <a:spcPts val="0"/>
              </a:spcAft>
              <a:buClr>
                <a:schemeClr val="lt1"/>
              </a:buClr>
              <a:buSzPts val="2000"/>
              <a:buNone/>
            </a:pPr>
            <a:endParaRPr sz="2000"/>
          </a:p>
        </p:txBody>
      </p:sp>
      <p:sp>
        <p:nvSpPr>
          <p:cNvPr id="279" name="Google Shape;279;p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rmAutofit/>
          </a:bodyPr>
          <a:lstStyle/>
          <a:p>
            <a:pPr marL="0" lvl="0" indent="0" algn="r" rtl="0">
              <a:lnSpc>
                <a:spcPct val="80000"/>
              </a:lnSpc>
              <a:spcBef>
                <a:spcPts val="0"/>
              </a:spcBef>
              <a:spcAft>
                <a:spcPts val="0"/>
              </a:spcAft>
              <a:buClr>
                <a:schemeClr val="dk1"/>
              </a:buClr>
              <a:buSzPts val="1110"/>
              <a:buNone/>
            </a:pPr>
            <a:r>
              <a:rPr lang="en-US" sz="1110"/>
              <a:t>2</a:t>
            </a:r>
            <a:endParaRPr/>
          </a:p>
        </p:txBody>
      </p:sp>
      <p:pic>
        <p:nvPicPr>
          <p:cNvPr id="280" name="Google Shape;280;p2"/>
          <p:cNvPicPr preferRelativeResize="0"/>
          <p:nvPr/>
        </p:nvPicPr>
        <p:blipFill>
          <a:blip r:embed="rId3">
            <a:alphaModFix/>
          </a:blip>
          <a:stretch>
            <a:fillRect/>
          </a:stretch>
        </p:blipFill>
        <p:spPr>
          <a:xfrm>
            <a:off x="6376651" y="272324"/>
            <a:ext cx="5586750" cy="7219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5000"/>
              <a:buFont typeface="Roboto"/>
              <a:buNone/>
            </a:pPr>
            <a:r>
              <a:rPr lang="en-US"/>
              <a:t>In this lesson, you will learn…</a:t>
            </a:r>
            <a:endParaRPr/>
          </a:p>
        </p:txBody>
      </p:sp>
      <p:sp>
        <p:nvSpPr>
          <p:cNvPr id="287" name="Google Shape;287;p3"/>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400"/>
              <a:buNone/>
            </a:pPr>
            <a:r>
              <a:rPr lang="en-US" sz="2400"/>
              <a:t>what a claim is</a:t>
            </a:r>
            <a:endParaRPr/>
          </a:p>
        </p:txBody>
      </p:sp>
      <p:sp>
        <p:nvSpPr>
          <p:cNvPr id="288" name="Google Shape;288;p3"/>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dk1"/>
              </a:buClr>
              <a:buSzPts val="2400"/>
              <a:buNone/>
            </a:pPr>
            <a:r>
              <a:rPr lang="en-US" sz="2400"/>
              <a:t>why understanding the prompt helps you write a strong claim</a:t>
            </a:r>
            <a:endParaRPr/>
          </a:p>
        </p:txBody>
      </p:sp>
      <p:sp>
        <p:nvSpPr>
          <p:cNvPr id="289" name="Google Shape;289;p3"/>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15000"/>
              </a:lnSpc>
              <a:spcBef>
                <a:spcPts val="0"/>
              </a:spcBef>
              <a:spcAft>
                <a:spcPts val="0"/>
              </a:spcAft>
              <a:buClr>
                <a:schemeClr val="dk1"/>
              </a:buClr>
              <a:buSzPts val="2400"/>
              <a:buNone/>
            </a:pPr>
            <a:r>
              <a:rPr lang="en-US" sz="2400"/>
              <a:t>how to revise your claim to improve your essay’s claim and focus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FFFFFF"/>
              </a:buClr>
              <a:buSzPts val="5000"/>
              <a:buFont typeface="Roboto"/>
              <a:buNone/>
            </a:pPr>
            <a:r>
              <a:rPr lang="en-US">
                <a:solidFill>
                  <a:srgbClr val="FFFFFF"/>
                </a:solidFill>
              </a:rPr>
              <a:t>What is a claim?</a:t>
            </a:r>
            <a:endParaRPr/>
          </a:p>
        </p:txBody>
      </p:sp>
      <p:sp>
        <p:nvSpPr>
          <p:cNvPr id="296" name="Google Shape;296;p4"/>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15000"/>
              </a:lnSpc>
              <a:spcBef>
                <a:spcPts val="0"/>
              </a:spcBef>
              <a:spcAft>
                <a:spcPts val="0"/>
              </a:spcAft>
              <a:buClr>
                <a:srgbClr val="212136"/>
              </a:buClr>
              <a:buSzPts val="1200"/>
              <a:buNone/>
            </a:pPr>
            <a:r>
              <a:rPr lang="en-US"/>
              <a:t>Your </a:t>
            </a:r>
            <a:r>
              <a:rPr lang="en-US" b="1"/>
              <a:t>claim</a:t>
            </a:r>
            <a:r>
              <a:rPr lang="en-US"/>
              <a:t> is your position on an issue. When you make an argument, you’re trying to convince readers to accept your claim.</a:t>
            </a:r>
            <a:endParaRPr/>
          </a:p>
          <a:p>
            <a:pPr marL="0" lvl="0" indent="0" algn="l" rtl="0">
              <a:lnSpc>
                <a:spcPct val="115000"/>
              </a:lnSpc>
              <a:spcBef>
                <a:spcPts val="1600"/>
              </a:spcBef>
              <a:spcAft>
                <a:spcPts val="0"/>
              </a:spcAft>
              <a:buClr>
                <a:srgbClr val="212136"/>
              </a:buClr>
              <a:buSzPts val="1200"/>
              <a:buNone/>
            </a:pPr>
            <a:r>
              <a:rPr lang="en-US"/>
              <a:t>In academic situations, you often can think of your claim as your answer to the main question of the writing prompt.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p>
            <a:pPr marL="0" lvl="0" indent="0" algn="l" rtl="0">
              <a:lnSpc>
                <a:spcPct val="110000"/>
              </a:lnSpc>
              <a:spcBef>
                <a:spcPts val="0"/>
              </a:spcBef>
              <a:spcAft>
                <a:spcPts val="0"/>
              </a:spcAft>
              <a:buClr>
                <a:srgbClr val="212136"/>
              </a:buClr>
              <a:buSzPts val="2800"/>
              <a:buNone/>
            </a:pPr>
            <a:r>
              <a:rPr lang="en-US" sz="2800"/>
              <a:t>The rest of your argument should be focused on supporting your claim.</a:t>
            </a:r>
            <a:endParaRPr sz="2800"/>
          </a:p>
        </p:txBody>
      </p:sp>
      <p:pic>
        <p:nvPicPr>
          <p:cNvPr id="303" name="Google Shape;303;p5"/>
          <p:cNvPicPr preferRelativeResize="0"/>
          <p:nvPr/>
        </p:nvPicPr>
        <p:blipFill rotWithShape="1">
          <a:blip r:embed="rId3">
            <a:alphaModFix/>
          </a:blip>
          <a:srcRect l="1047" r="1056"/>
          <a:stretch/>
        </p:blipFill>
        <p:spPr>
          <a:xfrm>
            <a:off x="7854969" y="785690"/>
            <a:ext cx="447592" cy="457200"/>
          </a:xfrm>
          <a:prstGeom prst="rect">
            <a:avLst/>
          </a:prstGeom>
          <a:noFill/>
          <a:ln>
            <a:noFill/>
          </a:ln>
        </p:spPr>
      </p:pic>
      <p:pic>
        <p:nvPicPr>
          <p:cNvPr id="304" name="Google Shape;304;p5"/>
          <p:cNvPicPr preferRelativeResize="0"/>
          <p:nvPr/>
        </p:nvPicPr>
        <p:blipFill rotWithShape="1">
          <a:blip r:embed="rId4">
            <a:alphaModFix/>
          </a:blip>
          <a:srcRect l="1047" r="1056"/>
          <a:stretch/>
        </p:blipFill>
        <p:spPr>
          <a:xfrm>
            <a:off x="7874732" y="2014016"/>
            <a:ext cx="447592" cy="457200"/>
          </a:xfrm>
          <a:prstGeom prst="rect">
            <a:avLst/>
          </a:prstGeom>
          <a:noFill/>
          <a:ln>
            <a:noFill/>
          </a:ln>
        </p:spPr>
      </p:pic>
      <p:pic>
        <p:nvPicPr>
          <p:cNvPr id="305" name="Google Shape;305;p5"/>
          <p:cNvPicPr preferRelativeResize="0"/>
          <p:nvPr/>
        </p:nvPicPr>
        <p:blipFill rotWithShape="1">
          <a:blip r:embed="rId5">
            <a:alphaModFix/>
          </a:blip>
          <a:srcRect l="1047" r="1056"/>
          <a:stretch/>
        </p:blipFill>
        <p:spPr>
          <a:xfrm>
            <a:off x="9250132" y="2014016"/>
            <a:ext cx="447592" cy="457200"/>
          </a:xfrm>
          <a:prstGeom prst="rect">
            <a:avLst/>
          </a:prstGeom>
          <a:noFill/>
          <a:ln>
            <a:noFill/>
          </a:ln>
        </p:spPr>
      </p:pic>
      <p:pic>
        <p:nvPicPr>
          <p:cNvPr id="306" name="Google Shape;306;p5"/>
          <p:cNvPicPr preferRelativeResize="0"/>
          <p:nvPr/>
        </p:nvPicPr>
        <p:blipFill rotWithShape="1">
          <a:blip r:embed="rId5">
            <a:alphaModFix/>
          </a:blip>
          <a:srcRect l="1047" r="1056"/>
          <a:stretch/>
        </p:blipFill>
        <p:spPr>
          <a:xfrm>
            <a:off x="6527423" y="2014016"/>
            <a:ext cx="447592" cy="457200"/>
          </a:xfrm>
          <a:prstGeom prst="rect">
            <a:avLst/>
          </a:prstGeom>
          <a:noFill/>
          <a:ln>
            <a:noFill/>
          </a:ln>
        </p:spPr>
      </p:pic>
      <p:sp>
        <p:nvSpPr>
          <p:cNvPr id="307" name="Google Shape;307;p5"/>
          <p:cNvSpPr txBox="1"/>
          <p:nvPr/>
        </p:nvSpPr>
        <p:spPr>
          <a:xfrm>
            <a:off x="7069962" y="1295400"/>
            <a:ext cx="2017606" cy="276999"/>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200" b="1" i="0" u="none" strike="noStrike" cap="none">
                <a:solidFill>
                  <a:srgbClr val="212136"/>
                </a:solidFill>
                <a:latin typeface="Roboto"/>
                <a:ea typeface="Roboto"/>
                <a:cs typeface="Roboto"/>
                <a:sym typeface="Roboto"/>
              </a:rPr>
              <a:t>Summary and Claim</a:t>
            </a:r>
            <a:endParaRPr/>
          </a:p>
        </p:txBody>
      </p:sp>
      <p:sp>
        <p:nvSpPr>
          <p:cNvPr id="308" name="Google Shape;308;p5"/>
          <p:cNvSpPr txBox="1"/>
          <p:nvPr/>
        </p:nvSpPr>
        <p:spPr>
          <a:xfrm>
            <a:off x="6449417" y="2468290"/>
            <a:ext cx="606842"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a:t>
            </a:r>
            <a:endParaRPr/>
          </a:p>
        </p:txBody>
      </p:sp>
      <p:sp>
        <p:nvSpPr>
          <p:cNvPr id="309" name="Google Shape;309;p5"/>
          <p:cNvSpPr txBox="1"/>
          <p:nvPr/>
        </p:nvSpPr>
        <p:spPr>
          <a:xfrm>
            <a:off x="7767876" y="2469737"/>
            <a:ext cx="661304"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Evidence</a:t>
            </a:r>
            <a:endParaRPr/>
          </a:p>
        </p:txBody>
      </p:sp>
      <p:sp>
        <p:nvSpPr>
          <p:cNvPr id="310" name="Google Shape;310;p5"/>
          <p:cNvSpPr txBox="1"/>
          <p:nvPr/>
        </p:nvSpPr>
        <p:spPr>
          <a:xfrm>
            <a:off x="9087568" y="2468291"/>
            <a:ext cx="753651"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Reasoning</a:t>
            </a:r>
            <a:endParaRPr/>
          </a:p>
        </p:txBody>
      </p:sp>
      <p:sp>
        <p:nvSpPr>
          <p:cNvPr id="311" name="Google Shape;311;p5"/>
          <p:cNvSpPr txBox="1"/>
          <p:nvPr/>
        </p:nvSpPr>
        <p:spPr>
          <a:xfrm>
            <a:off x="7091283" y="5710740"/>
            <a:ext cx="2017606" cy="276999"/>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200" b="1" i="0" u="none" strike="noStrike" cap="none">
                <a:solidFill>
                  <a:srgbClr val="212136"/>
                </a:solidFill>
                <a:latin typeface="Roboto"/>
                <a:ea typeface="Roboto"/>
                <a:cs typeface="Roboto"/>
                <a:sym typeface="Roboto"/>
              </a:rPr>
              <a:t>Conclusion</a:t>
            </a:r>
            <a:endParaRPr/>
          </a:p>
        </p:txBody>
      </p:sp>
      <p:sp>
        <p:nvSpPr>
          <p:cNvPr id="312" name="Google Shape;312;p5"/>
          <p:cNvSpPr/>
          <p:nvPr/>
        </p:nvSpPr>
        <p:spPr>
          <a:xfrm>
            <a:off x="6096000" y="1802511"/>
            <a:ext cx="4016414" cy="1066800"/>
          </a:xfrm>
          <a:prstGeom prst="roundRect">
            <a:avLst>
              <a:gd name="adj" fmla="val 4338"/>
            </a:avLst>
          </a:prstGeom>
          <a:noFill/>
          <a:ln w="12700" cap="flat" cmpd="sng">
            <a:solidFill>
              <a:srgbClr val="CED4D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3" name="Google Shape;313;p5"/>
          <p:cNvPicPr preferRelativeResize="0"/>
          <p:nvPr/>
        </p:nvPicPr>
        <p:blipFill rotWithShape="1">
          <a:blip r:embed="rId4">
            <a:alphaModFix/>
          </a:blip>
          <a:srcRect l="1047" r="1056"/>
          <a:stretch/>
        </p:blipFill>
        <p:spPr>
          <a:xfrm>
            <a:off x="7874732" y="3191462"/>
            <a:ext cx="447592" cy="457200"/>
          </a:xfrm>
          <a:prstGeom prst="rect">
            <a:avLst/>
          </a:prstGeom>
          <a:noFill/>
          <a:ln>
            <a:noFill/>
          </a:ln>
        </p:spPr>
      </p:pic>
      <p:pic>
        <p:nvPicPr>
          <p:cNvPr id="314" name="Google Shape;314;p5"/>
          <p:cNvPicPr preferRelativeResize="0"/>
          <p:nvPr/>
        </p:nvPicPr>
        <p:blipFill rotWithShape="1">
          <a:blip r:embed="rId5">
            <a:alphaModFix/>
          </a:blip>
          <a:srcRect l="1047" r="1056"/>
          <a:stretch/>
        </p:blipFill>
        <p:spPr>
          <a:xfrm>
            <a:off x="9250132" y="3191462"/>
            <a:ext cx="447592" cy="457200"/>
          </a:xfrm>
          <a:prstGeom prst="rect">
            <a:avLst/>
          </a:prstGeom>
          <a:noFill/>
          <a:ln>
            <a:noFill/>
          </a:ln>
        </p:spPr>
      </p:pic>
      <p:pic>
        <p:nvPicPr>
          <p:cNvPr id="315" name="Google Shape;315;p5"/>
          <p:cNvPicPr preferRelativeResize="0"/>
          <p:nvPr/>
        </p:nvPicPr>
        <p:blipFill rotWithShape="1">
          <a:blip r:embed="rId5">
            <a:alphaModFix/>
          </a:blip>
          <a:srcRect l="1047" r="1056"/>
          <a:stretch/>
        </p:blipFill>
        <p:spPr>
          <a:xfrm>
            <a:off x="6527423" y="3191462"/>
            <a:ext cx="447592" cy="457200"/>
          </a:xfrm>
          <a:prstGeom prst="rect">
            <a:avLst/>
          </a:prstGeom>
          <a:noFill/>
          <a:ln>
            <a:noFill/>
          </a:ln>
        </p:spPr>
      </p:pic>
      <p:sp>
        <p:nvSpPr>
          <p:cNvPr id="316" name="Google Shape;316;p5"/>
          <p:cNvSpPr txBox="1"/>
          <p:nvPr/>
        </p:nvSpPr>
        <p:spPr>
          <a:xfrm>
            <a:off x="6449417" y="3645736"/>
            <a:ext cx="606842"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a:t>
            </a:r>
            <a:endParaRPr/>
          </a:p>
        </p:txBody>
      </p:sp>
      <p:sp>
        <p:nvSpPr>
          <p:cNvPr id="317" name="Google Shape;317;p5"/>
          <p:cNvSpPr txBox="1"/>
          <p:nvPr/>
        </p:nvSpPr>
        <p:spPr>
          <a:xfrm>
            <a:off x="7767876" y="3647183"/>
            <a:ext cx="661304"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Evidence</a:t>
            </a:r>
            <a:endParaRPr/>
          </a:p>
        </p:txBody>
      </p:sp>
      <p:sp>
        <p:nvSpPr>
          <p:cNvPr id="318" name="Google Shape;318;p5"/>
          <p:cNvSpPr txBox="1"/>
          <p:nvPr/>
        </p:nvSpPr>
        <p:spPr>
          <a:xfrm>
            <a:off x="9087568" y="3645737"/>
            <a:ext cx="753651"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Reasoning</a:t>
            </a:r>
            <a:endParaRPr/>
          </a:p>
        </p:txBody>
      </p:sp>
      <p:sp>
        <p:nvSpPr>
          <p:cNvPr id="319" name="Google Shape;319;p5"/>
          <p:cNvSpPr/>
          <p:nvPr/>
        </p:nvSpPr>
        <p:spPr>
          <a:xfrm>
            <a:off x="6096000" y="2979957"/>
            <a:ext cx="4016414" cy="1066800"/>
          </a:xfrm>
          <a:prstGeom prst="roundRect">
            <a:avLst>
              <a:gd name="adj" fmla="val 4925"/>
            </a:avLst>
          </a:prstGeom>
          <a:noFill/>
          <a:ln w="12700" cap="flat" cmpd="sng">
            <a:solidFill>
              <a:srgbClr val="CED4D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0" name="Google Shape;320;p5"/>
          <p:cNvPicPr preferRelativeResize="0"/>
          <p:nvPr/>
        </p:nvPicPr>
        <p:blipFill rotWithShape="1">
          <a:blip r:embed="rId4">
            <a:alphaModFix/>
          </a:blip>
          <a:srcRect l="1047" r="1056"/>
          <a:stretch/>
        </p:blipFill>
        <p:spPr>
          <a:xfrm>
            <a:off x="7874732" y="4375171"/>
            <a:ext cx="447592" cy="457200"/>
          </a:xfrm>
          <a:prstGeom prst="rect">
            <a:avLst/>
          </a:prstGeom>
          <a:noFill/>
          <a:ln>
            <a:noFill/>
          </a:ln>
        </p:spPr>
      </p:pic>
      <p:pic>
        <p:nvPicPr>
          <p:cNvPr id="321" name="Google Shape;321;p5"/>
          <p:cNvPicPr preferRelativeResize="0"/>
          <p:nvPr/>
        </p:nvPicPr>
        <p:blipFill rotWithShape="1">
          <a:blip r:embed="rId5">
            <a:alphaModFix/>
          </a:blip>
          <a:srcRect l="1047" r="1056"/>
          <a:stretch/>
        </p:blipFill>
        <p:spPr>
          <a:xfrm>
            <a:off x="9250132" y="4375171"/>
            <a:ext cx="447592" cy="457200"/>
          </a:xfrm>
          <a:prstGeom prst="rect">
            <a:avLst/>
          </a:prstGeom>
          <a:noFill/>
          <a:ln>
            <a:noFill/>
          </a:ln>
        </p:spPr>
      </p:pic>
      <p:pic>
        <p:nvPicPr>
          <p:cNvPr id="322" name="Google Shape;322;p5"/>
          <p:cNvPicPr preferRelativeResize="0"/>
          <p:nvPr/>
        </p:nvPicPr>
        <p:blipFill rotWithShape="1">
          <a:blip r:embed="rId5">
            <a:alphaModFix/>
          </a:blip>
          <a:srcRect l="1047" r="1056"/>
          <a:stretch/>
        </p:blipFill>
        <p:spPr>
          <a:xfrm>
            <a:off x="6527423" y="4375171"/>
            <a:ext cx="447592" cy="457200"/>
          </a:xfrm>
          <a:prstGeom prst="rect">
            <a:avLst/>
          </a:prstGeom>
          <a:noFill/>
          <a:ln>
            <a:noFill/>
          </a:ln>
        </p:spPr>
      </p:pic>
      <p:sp>
        <p:nvSpPr>
          <p:cNvPr id="323" name="Google Shape;323;p5"/>
          <p:cNvSpPr txBox="1"/>
          <p:nvPr/>
        </p:nvSpPr>
        <p:spPr>
          <a:xfrm>
            <a:off x="6449417" y="4829445"/>
            <a:ext cx="606842"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a:t>
            </a:r>
            <a:endParaRPr/>
          </a:p>
        </p:txBody>
      </p:sp>
      <p:sp>
        <p:nvSpPr>
          <p:cNvPr id="324" name="Google Shape;324;p5"/>
          <p:cNvSpPr txBox="1"/>
          <p:nvPr/>
        </p:nvSpPr>
        <p:spPr>
          <a:xfrm>
            <a:off x="7767876" y="4830892"/>
            <a:ext cx="661304"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Evidence</a:t>
            </a:r>
            <a:endParaRPr/>
          </a:p>
        </p:txBody>
      </p:sp>
      <p:sp>
        <p:nvSpPr>
          <p:cNvPr id="325" name="Google Shape;325;p5"/>
          <p:cNvSpPr txBox="1"/>
          <p:nvPr/>
        </p:nvSpPr>
        <p:spPr>
          <a:xfrm>
            <a:off x="9087568" y="4829446"/>
            <a:ext cx="753651"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r>
              <a:rPr lang="en-US" sz="1000" b="1" i="0" u="none" strike="noStrike" cap="none">
                <a:solidFill>
                  <a:srgbClr val="212136"/>
                </a:solidFill>
                <a:latin typeface="Roboto"/>
                <a:ea typeface="Roboto"/>
                <a:cs typeface="Roboto"/>
                <a:sym typeface="Roboto"/>
              </a:rPr>
              <a:t>Reasoning</a:t>
            </a:r>
            <a:endParaRPr/>
          </a:p>
        </p:txBody>
      </p:sp>
      <p:sp>
        <p:nvSpPr>
          <p:cNvPr id="326" name="Google Shape;326;p5"/>
          <p:cNvSpPr/>
          <p:nvPr/>
        </p:nvSpPr>
        <p:spPr>
          <a:xfrm>
            <a:off x="6096000" y="4163666"/>
            <a:ext cx="4016414" cy="1066800"/>
          </a:xfrm>
          <a:prstGeom prst="roundRect">
            <a:avLst>
              <a:gd name="adj" fmla="val 4925"/>
            </a:avLst>
          </a:prstGeom>
          <a:noFill/>
          <a:ln w="12700" cap="flat" cmpd="sng">
            <a:solidFill>
              <a:srgbClr val="CED4DC"/>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27" name="Google Shape;327;p5"/>
          <p:cNvCxnSpPr>
            <a:stCxn id="328" idx="4"/>
            <a:endCxn id="329" idx="0"/>
          </p:cNvCxnSpPr>
          <p:nvPr/>
        </p:nvCxnSpPr>
        <p:spPr>
          <a:xfrm>
            <a:off x="5634368" y="1058690"/>
            <a:ext cx="0" cy="4730700"/>
          </a:xfrm>
          <a:prstGeom prst="straightConnector1">
            <a:avLst/>
          </a:prstGeom>
          <a:noFill/>
          <a:ln w="9525" cap="flat" cmpd="sng">
            <a:solidFill>
              <a:srgbClr val="C6CCD1"/>
            </a:solidFill>
            <a:prstDash val="solid"/>
            <a:round/>
            <a:headEnd type="none" w="sm" len="sm"/>
            <a:tailEnd type="none" w="sm" len="sm"/>
          </a:ln>
        </p:spPr>
      </p:cxnSp>
      <p:sp>
        <p:nvSpPr>
          <p:cNvPr id="330" name="Google Shape;330;p5"/>
          <p:cNvSpPr/>
          <p:nvPr/>
        </p:nvSpPr>
        <p:spPr>
          <a:xfrm>
            <a:off x="5589968" y="3506225"/>
            <a:ext cx="88800" cy="88800"/>
          </a:xfrm>
          <a:prstGeom prst="ellipse">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5"/>
          <p:cNvSpPr/>
          <p:nvPr/>
        </p:nvSpPr>
        <p:spPr>
          <a:xfrm>
            <a:off x="5589968" y="969890"/>
            <a:ext cx="88800" cy="88800"/>
          </a:xfrm>
          <a:prstGeom prst="ellipse">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5"/>
          <p:cNvSpPr/>
          <p:nvPr/>
        </p:nvSpPr>
        <p:spPr>
          <a:xfrm>
            <a:off x="5589968" y="5789450"/>
            <a:ext cx="88800" cy="88800"/>
          </a:xfrm>
          <a:prstGeom prst="ellipse">
            <a:avLst/>
          </a:prstGeom>
          <a:solidFill>
            <a:schemeClr val="lt2"/>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1" name="Google Shape;331;p5"/>
          <p:cNvCxnSpPr>
            <a:endCxn id="328" idx="6"/>
          </p:cNvCxnSpPr>
          <p:nvPr/>
        </p:nvCxnSpPr>
        <p:spPr>
          <a:xfrm rot="10800000">
            <a:off x="5678768" y="1014290"/>
            <a:ext cx="1768800" cy="0"/>
          </a:xfrm>
          <a:prstGeom prst="straightConnector1">
            <a:avLst/>
          </a:prstGeom>
          <a:noFill/>
          <a:ln w="9525" cap="flat" cmpd="sng">
            <a:solidFill>
              <a:srgbClr val="C6CCD1"/>
            </a:solidFill>
            <a:prstDash val="solid"/>
            <a:round/>
            <a:headEnd type="none" w="sm" len="sm"/>
            <a:tailEnd type="none" w="sm" len="sm"/>
          </a:ln>
        </p:spPr>
      </p:cxnSp>
      <p:cxnSp>
        <p:nvCxnSpPr>
          <p:cNvPr id="332" name="Google Shape;332;p5"/>
          <p:cNvCxnSpPr/>
          <p:nvPr/>
        </p:nvCxnSpPr>
        <p:spPr>
          <a:xfrm rot="10800000">
            <a:off x="5678769" y="5836925"/>
            <a:ext cx="1672688" cy="0"/>
          </a:xfrm>
          <a:prstGeom prst="straightConnector1">
            <a:avLst/>
          </a:prstGeom>
          <a:noFill/>
          <a:ln w="9525" cap="flat" cmpd="sng">
            <a:solidFill>
              <a:srgbClr val="C6CCD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
          <p:cNvSpPr txBox="1">
            <a:spLocks noGrp="1"/>
          </p:cNvSpPr>
          <p:nvPr>
            <p:ph type="title"/>
          </p:nvPr>
        </p:nvSpPr>
        <p:spPr>
          <a:xfrm>
            <a:off x="660800" y="792040"/>
            <a:ext cx="8137512" cy="938789"/>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5000"/>
              <a:buFont typeface="Roboto"/>
              <a:buNone/>
            </a:pPr>
            <a:r>
              <a:rPr lang="en-US"/>
              <a:t>What makes a strong claim?</a:t>
            </a:r>
            <a:endParaRPr/>
          </a:p>
        </p:txBody>
      </p:sp>
      <p:sp>
        <p:nvSpPr>
          <p:cNvPr id="339" name="Google Shape;339;p6"/>
          <p:cNvSpPr txBox="1">
            <a:spLocks noGrp="1"/>
          </p:cNvSpPr>
          <p:nvPr>
            <p:ph type="subTitle" idx="1"/>
          </p:nvPr>
        </p:nvSpPr>
        <p:spPr>
          <a:xfrm>
            <a:off x="660800" y="1871281"/>
            <a:ext cx="6458457" cy="418363"/>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2200"/>
              <a:buNone/>
            </a:pPr>
            <a:r>
              <a:rPr lang="en-US"/>
              <a:t>A strong claim is…</a:t>
            </a:r>
            <a:endParaRPr/>
          </a:p>
        </p:txBody>
      </p:sp>
      <p:sp>
        <p:nvSpPr>
          <p:cNvPr id="340" name="Google Shape;340;p6"/>
          <p:cNvSpPr txBox="1">
            <a:spLocks noGrp="1"/>
          </p:cNvSpPr>
          <p:nvPr>
            <p:ph type="body" idx="2"/>
          </p:nvPr>
        </p:nvSpPr>
        <p:spPr>
          <a:xfrm>
            <a:off x="660400" y="3649159"/>
            <a:ext cx="2928619" cy="4183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2200"/>
              <a:buNone/>
            </a:pPr>
            <a:r>
              <a:rPr lang="en-US"/>
              <a:t>Clear</a:t>
            </a:r>
            <a:endParaRPr/>
          </a:p>
        </p:txBody>
      </p:sp>
      <p:sp>
        <p:nvSpPr>
          <p:cNvPr id="341" name="Google Shape;341;p6"/>
          <p:cNvSpPr txBox="1">
            <a:spLocks noGrp="1"/>
          </p:cNvSpPr>
          <p:nvPr>
            <p:ph type="body" idx="3"/>
          </p:nvPr>
        </p:nvSpPr>
        <p:spPr>
          <a:xfrm>
            <a:off x="4631690" y="3649159"/>
            <a:ext cx="2928619" cy="4183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2200"/>
              <a:buNone/>
            </a:pPr>
            <a:r>
              <a:rPr lang="en-US"/>
              <a:t>Specific</a:t>
            </a:r>
            <a:endParaRPr/>
          </a:p>
        </p:txBody>
      </p:sp>
      <p:sp>
        <p:nvSpPr>
          <p:cNvPr id="342" name="Google Shape;342;p6"/>
          <p:cNvSpPr txBox="1">
            <a:spLocks noGrp="1"/>
          </p:cNvSpPr>
          <p:nvPr>
            <p:ph type="body" idx="4"/>
          </p:nvPr>
        </p:nvSpPr>
        <p:spPr>
          <a:xfrm>
            <a:off x="8602577" y="3649159"/>
            <a:ext cx="2928619" cy="418363"/>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2200"/>
              <a:buNone/>
            </a:pPr>
            <a:r>
              <a:rPr lang="en-US"/>
              <a:t>Arguable</a:t>
            </a:r>
            <a:endParaRPr/>
          </a:p>
        </p:txBody>
      </p:sp>
      <p:sp>
        <p:nvSpPr>
          <p:cNvPr id="343" name="Google Shape;343;p6"/>
          <p:cNvSpPr txBox="1">
            <a:spLocks noGrp="1"/>
          </p:cNvSpPr>
          <p:nvPr>
            <p:ph type="body" idx="5"/>
          </p:nvPr>
        </p:nvSpPr>
        <p:spPr>
          <a:xfrm>
            <a:off x="660400" y="4166734"/>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dk1"/>
              </a:buClr>
              <a:buSzPts val="1600"/>
              <a:buNone/>
            </a:pPr>
            <a:r>
              <a:rPr lang="en-US"/>
              <a:t>Readers understand what your position or answer is.</a:t>
            </a:r>
            <a:endParaRPr/>
          </a:p>
        </p:txBody>
      </p:sp>
      <p:sp>
        <p:nvSpPr>
          <p:cNvPr id="344" name="Google Shape;344;p6"/>
          <p:cNvSpPr txBox="1">
            <a:spLocks noGrp="1"/>
          </p:cNvSpPr>
          <p:nvPr>
            <p:ph type="body" idx="6"/>
          </p:nvPr>
        </p:nvSpPr>
        <p:spPr>
          <a:xfrm>
            <a:off x="4631690" y="4166734"/>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dk1"/>
              </a:buClr>
              <a:buSzPts val="1600"/>
              <a:buNone/>
            </a:pPr>
            <a:r>
              <a:rPr lang="en-US"/>
              <a:t>It is narrow enough to indicate what your particular focus </a:t>
            </a:r>
            <a:endParaRPr/>
          </a:p>
          <a:p>
            <a:pPr marL="0" lvl="0" indent="0" algn="l" rtl="0">
              <a:lnSpc>
                <a:spcPct val="120000"/>
              </a:lnSpc>
              <a:spcBef>
                <a:spcPts val="0"/>
              </a:spcBef>
              <a:spcAft>
                <a:spcPts val="0"/>
              </a:spcAft>
              <a:buClr>
                <a:schemeClr val="dk1"/>
              </a:buClr>
              <a:buSzPts val="1600"/>
              <a:buNone/>
            </a:pPr>
            <a:r>
              <a:rPr lang="en-US"/>
              <a:t>will be.</a:t>
            </a:r>
            <a:endParaRPr/>
          </a:p>
        </p:txBody>
      </p:sp>
      <p:sp>
        <p:nvSpPr>
          <p:cNvPr id="345" name="Google Shape;345;p6"/>
          <p:cNvSpPr txBox="1">
            <a:spLocks noGrp="1"/>
          </p:cNvSpPr>
          <p:nvPr>
            <p:ph type="body" idx="7"/>
          </p:nvPr>
        </p:nvSpPr>
        <p:spPr>
          <a:xfrm>
            <a:off x="8602578" y="4166734"/>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dk1"/>
              </a:buClr>
              <a:buSzPts val="1600"/>
              <a:buNone/>
            </a:pPr>
            <a:r>
              <a:rPr lang="en-US"/>
              <a:t>You are making a statement that could have an equally valid alternate or opposing position.</a:t>
            </a:r>
            <a:endParaRPr/>
          </a:p>
        </p:txBody>
      </p:sp>
      <p:pic>
        <p:nvPicPr>
          <p:cNvPr id="346" name="Google Shape;346;p6"/>
          <p:cNvPicPr preferRelativeResize="0">
            <a:picLocks noGrp="1"/>
          </p:cNvPicPr>
          <p:nvPr>
            <p:ph type="pic" idx="8"/>
          </p:nvPr>
        </p:nvPicPr>
        <p:blipFill rotWithShape="1">
          <a:blip r:embed="rId3">
            <a:alphaModFix/>
          </a:blip>
          <a:srcRect/>
          <a:stretch/>
        </p:blipFill>
        <p:spPr>
          <a:xfrm>
            <a:off x="657225" y="3143043"/>
            <a:ext cx="402336" cy="402336"/>
          </a:xfrm>
          <a:prstGeom prst="rect">
            <a:avLst/>
          </a:prstGeom>
          <a:noFill/>
          <a:ln>
            <a:noFill/>
          </a:ln>
        </p:spPr>
      </p:pic>
      <p:pic>
        <p:nvPicPr>
          <p:cNvPr id="347" name="Google Shape;347;p6"/>
          <p:cNvPicPr preferRelativeResize="0">
            <a:picLocks noGrp="1"/>
          </p:cNvPicPr>
          <p:nvPr>
            <p:ph type="pic" idx="2"/>
          </p:nvPr>
        </p:nvPicPr>
        <p:blipFill rotWithShape="1">
          <a:blip r:embed="rId3">
            <a:alphaModFix/>
          </a:blip>
          <a:srcRect/>
          <a:stretch/>
        </p:blipFill>
        <p:spPr>
          <a:xfrm>
            <a:off x="4629943" y="3143444"/>
            <a:ext cx="401638" cy="401638"/>
          </a:xfrm>
          <a:prstGeom prst="rect">
            <a:avLst/>
          </a:prstGeom>
          <a:noFill/>
          <a:ln>
            <a:noFill/>
          </a:ln>
        </p:spPr>
      </p:pic>
      <p:pic>
        <p:nvPicPr>
          <p:cNvPr id="348" name="Google Shape;348;p6"/>
          <p:cNvPicPr preferRelativeResize="0">
            <a:picLocks noGrp="1"/>
          </p:cNvPicPr>
          <p:nvPr>
            <p:ph type="pic" idx="9"/>
          </p:nvPr>
        </p:nvPicPr>
        <p:blipFill rotWithShape="1">
          <a:blip r:embed="rId3">
            <a:alphaModFix/>
          </a:blip>
          <a:srcRect/>
          <a:stretch/>
        </p:blipFill>
        <p:spPr>
          <a:xfrm>
            <a:off x="8602577" y="3143043"/>
            <a:ext cx="402336" cy="4023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7"/>
          <p:cNvSpPr txBox="1">
            <a:spLocks noGrp="1"/>
          </p:cNvSpPr>
          <p:nvPr>
            <p:ph type="body" idx="1"/>
          </p:nvPr>
        </p:nvSpPr>
        <p:spPr>
          <a:xfrm>
            <a:off x="660801" y="2722562"/>
            <a:ext cx="2898827" cy="1412875"/>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3600"/>
              <a:buNone/>
            </a:pPr>
            <a:r>
              <a:rPr lang="en-US" sz="3600"/>
              <a:t>Making a Strong Claim</a:t>
            </a:r>
            <a:endParaRPr sz="3600"/>
          </a:p>
        </p:txBody>
      </p:sp>
      <p:sp>
        <p:nvSpPr>
          <p:cNvPr id="355" name="Google Shape;355;p7"/>
          <p:cNvSpPr txBox="1">
            <a:spLocks noGrp="1"/>
          </p:cNvSpPr>
          <p:nvPr>
            <p:ph type="subTitle" idx="2"/>
          </p:nvPr>
        </p:nvSpPr>
        <p:spPr>
          <a:xfrm>
            <a:off x="4723785" y="891072"/>
            <a:ext cx="6807413"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BB4B3E"/>
              </a:buClr>
              <a:buSzPts val="2200"/>
              <a:buNone/>
            </a:pPr>
            <a:r>
              <a:rPr lang="en-US" b="1">
                <a:solidFill>
                  <a:srgbClr val="BB4B3E"/>
                </a:solidFill>
              </a:rPr>
              <a:t>Writing a strong claim begins with understanding what the prompt is asking.</a:t>
            </a:r>
            <a:endParaRPr/>
          </a:p>
          <a:p>
            <a:pPr marL="342900" lvl="0" indent="-342900" algn="l" rtl="0">
              <a:lnSpc>
                <a:spcPct val="140000"/>
              </a:lnSpc>
              <a:spcBef>
                <a:spcPts val="1000"/>
              </a:spcBef>
              <a:spcAft>
                <a:spcPts val="0"/>
              </a:spcAft>
              <a:buClr>
                <a:srgbClr val="212136"/>
              </a:buClr>
              <a:buSzPts val="2000"/>
              <a:buFont typeface="Calibri"/>
              <a:buAutoNum type="arabicPeriod"/>
            </a:pPr>
            <a:r>
              <a:rPr lang="en-US" sz="2000"/>
              <a:t>What is the main question you must answer?</a:t>
            </a:r>
            <a:endParaRPr/>
          </a:p>
          <a:p>
            <a:pPr marL="342900" lvl="0" indent="-342900" algn="l" rtl="0">
              <a:lnSpc>
                <a:spcPct val="140000"/>
              </a:lnSpc>
              <a:spcBef>
                <a:spcPts val="1000"/>
              </a:spcBef>
              <a:spcAft>
                <a:spcPts val="0"/>
              </a:spcAft>
              <a:buClr>
                <a:srgbClr val="212136"/>
              </a:buClr>
              <a:buSzPts val="2000"/>
              <a:buFont typeface="Calibri"/>
              <a:buAutoNum type="arabicPeriod"/>
            </a:pPr>
            <a:r>
              <a:rPr lang="en-US" sz="2000"/>
              <a:t>What specifics help narrow the focus of your answer? Are there particular aspects of the topic that must be addressed?</a:t>
            </a:r>
            <a:endParaRPr/>
          </a:p>
          <a:p>
            <a:pPr marL="342900" lvl="0" indent="-342900" algn="l" rtl="0">
              <a:lnSpc>
                <a:spcPct val="140000"/>
              </a:lnSpc>
              <a:spcBef>
                <a:spcPts val="1000"/>
              </a:spcBef>
              <a:spcAft>
                <a:spcPts val="0"/>
              </a:spcAft>
              <a:buClr>
                <a:srgbClr val="212136"/>
              </a:buClr>
              <a:buSzPts val="2000"/>
              <a:buFont typeface="Calibri"/>
              <a:buAutoNum type="arabicPeriod"/>
            </a:pPr>
            <a:r>
              <a:rPr lang="en-US" sz="2000"/>
              <a:t>What is the task? </a:t>
            </a:r>
            <a:endParaRPr/>
          </a:p>
          <a:p>
            <a:pPr marL="342900" lvl="0" indent="-342900" algn="l" rtl="0">
              <a:lnSpc>
                <a:spcPct val="140000"/>
              </a:lnSpc>
              <a:spcBef>
                <a:spcPts val="1000"/>
              </a:spcBef>
              <a:spcAft>
                <a:spcPts val="0"/>
              </a:spcAft>
              <a:buClr>
                <a:srgbClr val="212136"/>
              </a:buClr>
              <a:buSzPts val="2000"/>
              <a:buFont typeface="Calibri"/>
              <a:buAutoNum type="arabicPeriod"/>
            </a:pPr>
            <a:r>
              <a:rPr lang="en-US" sz="2000"/>
              <a:t>What additional criteria for performing the task are required?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8"/>
          <p:cNvSpPr txBox="1">
            <a:spLocks noGrp="1"/>
          </p:cNvSpPr>
          <p:nvPr>
            <p:ph type="title"/>
          </p:nvPr>
        </p:nvSpPr>
        <p:spPr>
          <a:xfrm>
            <a:off x="660802" y="15757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Improve Your Claim</a:t>
            </a:r>
            <a:endParaRPr/>
          </a:p>
        </p:txBody>
      </p:sp>
      <p:sp>
        <p:nvSpPr>
          <p:cNvPr id="362" name="Google Shape;362;p8"/>
          <p:cNvSpPr txBox="1">
            <a:spLocks noGrp="1"/>
          </p:cNvSpPr>
          <p:nvPr>
            <p:ph type="subTitle" idx="1"/>
          </p:nvPr>
        </p:nvSpPr>
        <p:spPr>
          <a:xfrm>
            <a:off x="660801" y="34290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000"/>
              <a:buNone/>
            </a:pPr>
            <a:r>
              <a:rPr lang="en-US" sz="2000"/>
              <a:t>Use the analysis you did in the entry ticket along with the revision instructions to strengthen your claim and improve the focus of your essay.</a:t>
            </a:r>
            <a:endParaRPr/>
          </a:p>
          <a:p>
            <a:pPr marL="0" lvl="0" indent="0" algn="l" rtl="0">
              <a:lnSpc>
                <a:spcPct val="120000"/>
              </a:lnSpc>
              <a:spcBef>
                <a:spcPts val="1000"/>
              </a:spcBef>
              <a:spcAft>
                <a:spcPts val="0"/>
              </a:spcAft>
              <a:buClr>
                <a:schemeClr val="lt1"/>
              </a:buClr>
              <a:buSzPts val="2000"/>
              <a:buNone/>
            </a:pPr>
            <a:endParaRPr sz="2000"/>
          </a:p>
        </p:txBody>
      </p:sp>
      <p:sp>
        <p:nvSpPr>
          <p:cNvPr id="363" name="Google Shape;363;p8"/>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rmAutofit/>
          </a:bodyPr>
          <a:lstStyle/>
          <a:p>
            <a:pPr marL="0" lvl="0" indent="0" algn="r" rtl="0">
              <a:lnSpc>
                <a:spcPct val="80000"/>
              </a:lnSpc>
              <a:spcBef>
                <a:spcPts val="0"/>
              </a:spcBef>
              <a:spcAft>
                <a:spcPts val="0"/>
              </a:spcAft>
              <a:buClr>
                <a:schemeClr val="dk1"/>
              </a:buClr>
              <a:buSzPts val="1110"/>
              <a:buNone/>
            </a:pPr>
            <a:r>
              <a:rPr lang="en-US" sz="1110"/>
              <a:t>2</a:t>
            </a:r>
            <a:endParaRPr/>
          </a:p>
        </p:txBody>
      </p:sp>
      <p:pic>
        <p:nvPicPr>
          <p:cNvPr id="364" name="Google Shape;364;p8"/>
          <p:cNvPicPr preferRelativeResize="0"/>
          <p:nvPr/>
        </p:nvPicPr>
        <p:blipFill>
          <a:blip r:embed="rId3">
            <a:alphaModFix/>
          </a:blip>
          <a:stretch>
            <a:fillRect/>
          </a:stretch>
        </p:blipFill>
        <p:spPr>
          <a:xfrm>
            <a:off x="6376651" y="281070"/>
            <a:ext cx="5586750" cy="723945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825</Words>
  <Application>Microsoft Macintosh PowerPoint</Application>
  <PresentationFormat>Widescreen</PresentationFormat>
  <Paragraphs>85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Roboto Light</vt:lpstr>
      <vt:lpstr>Roboto</vt:lpstr>
      <vt:lpstr>Calibri</vt:lpstr>
      <vt:lpstr>Roboto Slab</vt:lpstr>
      <vt:lpstr>Arial</vt:lpstr>
      <vt:lpstr>Office Theme</vt:lpstr>
      <vt:lpstr>Claim and Focus</vt:lpstr>
      <vt:lpstr>Entry Ticket</vt:lpstr>
      <vt:lpstr>In this lesson, you will learn…</vt:lpstr>
      <vt:lpstr>What is a claim?</vt:lpstr>
      <vt:lpstr>PowerPoint Presentation</vt:lpstr>
      <vt:lpstr>What makes a strong claim?</vt:lpstr>
      <vt:lpstr>PowerPoint Presentation</vt:lpstr>
      <vt:lpstr>Improve Your Claim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Claim and Focus</dc:title>
  <dc:creator>Jackson Chu</dc:creator>
  <cp:lastModifiedBy>Microsoft Office User</cp:lastModifiedBy>
  <cp:revision>1</cp:revision>
  <dcterms:created xsi:type="dcterms:W3CDTF">2019-03-07T21:55:19Z</dcterms:created>
  <dcterms:modified xsi:type="dcterms:W3CDTF">2020-08-29T00:30:49Z</dcterms:modified>
</cp:coreProperties>
</file>