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Roboto Light" panose="02000000000000000000" pitchFamily="2" charset="0"/>
      <p:regular r:id="rId22"/>
      <p:bold r:id="rId23"/>
      <p:italic r:id="rId24"/>
      <p:boldItalic r:id="rId25"/>
    </p:embeddedFont>
    <p:embeddedFont>
      <p:font typeface="Roboto Slab" pitchFamily="2"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6soi8PH/3T17VpkXVMKk6tsM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7"/>
  </p:normalViewPr>
  <p:slideViewPr>
    <p:cSldViewPr snapToGrid="0" snapToObjects="1">
      <p:cViewPr varScale="1">
        <p:scale>
          <a:sx n="136" d="100"/>
          <a:sy n="136" d="100"/>
        </p:scale>
        <p:origin x="2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solidFill>
                <a:srgbClr val="59595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a:solidFill>
                  <a:srgbClr val="595959"/>
                </a:solidFill>
                <a:latin typeface="Roboto"/>
                <a:ea typeface="Roboto"/>
                <a:cs typeface="Roboto"/>
                <a:sym typeface="Roboto"/>
              </a:rPr>
              <a:t>Teacher asks students to read original and revised sentences shown on slide. Then teacher asks for volunteers to explain the revisions, providing assistance as necessary.  </a:t>
            </a:r>
            <a:endParaRPr>
              <a:solidFill>
                <a:srgbClr val="595959"/>
              </a:solidFill>
              <a:latin typeface="Roboto"/>
              <a:ea typeface="Roboto"/>
              <a:cs typeface="Roboto"/>
              <a:sym typeface="Roboto"/>
            </a:endParaRPr>
          </a:p>
          <a:p>
            <a:pPr marL="0" lvl="0" indent="0" algn="l" rtl="0">
              <a:spcBef>
                <a:spcPts val="0"/>
              </a:spcBef>
              <a:spcAft>
                <a:spcPts val="0"/>
              </a:spcAft>
              <a:buClr>
                <a:srgbClr val="595959"/>
              </a:buClr>
              <a:buSzPts val="1200"/>
              <a:buFont typeface="Roboto"/>
              <a:buNone/>
            </a:pPr>
            <a:endParaRPr>
              <a:solidFill>
                <a:srgbClr val="595959"/>
              </a:solidFill>
              <a:latin typeface="Roboto"/>
              <a:ea typeface="Roboto"/>
              <a:cs typeface="Roboto"/>
              <a:sym typeface="Roboto"/>
            </a:endParaRPr>
          </a:p>
          <a:p>
            <a:pPr marL="0" lvl="0" indent="0" algn="l" rtl="0">
              <a:spcBef>
                <a:spcPts val="0"/>
              </a:spcBef>
              <a:spcAft>
                <a:spcPts val="0"/>
              </a:spcAft>
              <a:buClr>
                <a:schemeClr val="dk1"/>
              </a:buClr>
              <a:buSzPts val="1200"/>
              <a:buFont typeface="Calibri"/>
              <a:buNone/>
            </a:pPr>
            <a:endParaRPr>
              <a:solidFill>
                <a:srgbClr val="595959"/>
              </a:solidFill>
              <a:latin typeface="Roboto"/>
              <a:ea typeface="Roboto"/>
              <a:cs typeface="Roboto"/>
              <a:sym typeface="Roboto"/>
            </a:endParaRPr>
          </a:p>
          <a:p>
            <a:pPr marL="457200" lvl="0" indent="0" algn="l" rtl="0">
              <a:spcBef>
                <a:spcPts val="0"/>
              </a:spcBef>
              <a:spcAft>
                <a:spcPts val="0"/>
              </a:spcAft>
              <a:buClr>
                <a:srgbClr val="595959"/>
              </a:buClr>
              <a:buSzPts val="1200"/>
              <a:buFont typeface="Roboto"/>
              <a:buNone/>
            </a:pPr>
            <a:r>
              <a:rPr lang="en-US" i="1">
                <a:solidFill>
                  <a:srgbClr val="595959"/>
                </a:solidFill>
                <a:latin typeface="Roboto"/>
                <a:ea typeface="Roboto"/>
                <a:cs typeface="Roboto"/>
                <a:sym typeface="Roboto"/>
              </a:rPr>
              <a:t>In the original sample, every sentence is a simple sentence: one subject and one predicate. We can see that in the revised sentences, the writer has combined the first three original sentences into a single complex sentence.  Then there is a simple sentence, with a transition word added to show sequence “She then poured oil into the pan.”  Finally the last two original sentences become one.</a:t>
            </a:r>
            <a:endParaRPr/>
          </a:p>
          <a:p>
            <a:pPr marL="0" lvl="0" indent="0" algn="l" rtl="0">
              <a:spcBef>
                <a:spcPts val="0"/>
              </a:spcBef>
              <a:spcAft>
                <a:spcPts val="0"/>
              </a:spcAft>
              <a:buClr>
                <a:schemeClr val="dk1"/>
              </a:buClr>
              <a:buSzPts val="1200"/>
              <a:buFont typeface="Calibri"/>
              <a:buNone/>
            </a:pPr>
            <a:endParaRPr>
              <a:solidFill>
                <a:srgbClr val="595959"/>
              </a:solidFill>
              <a:latin typeface="Roboto"/>
              <a:ea typeface="Roboto"/>
              <a:cs typeface="Roboto"/>
              <a:sym typeface="Roboto"/>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42" name="Google Shape;3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95959"/>
              </a:buClr>
              <a:buSzPts val="1200"/>
              <a:buFont typeface="Calibri"/>
              <a:buNone/>
            </a:pPr>
            <a:r>
              <a:rPr lang="en-US">
                <a:solidFill>
                  <a:srgbClr val="595959"/>
                </a:solidFill>
              </a:rPr>
              <a:t>Teacher passes out revision activities according to student performance on the automated scoring. Teacher presents revision activity:</a:t>
            </a:r>
            <a:endParaRPr/>
          </a:p>
          <a:p>
            <a:pPr marL="0" lvl="0" indent="0" algn="l" rtl="0">
              <a:spcBef>
                <a:spcPts val="0"/>
              </a:spcBef>
              <a:spcAft>
                <a:spcPts val="0"/>
              </a:spcAft>
              <a:buClr>
                <a:schemeClr val="dk1"/>
              </a:buClr>
              <a:buSzPts val="1200"/>
              <a:buFont typeface="Calibri"/>
              <a:buNone/>
            </a:pPr>
            <a:endParaRPr>
              <a:solidFill>
                <a:srgbClr val="595959"/>
              </a:solidFill>
            </a:endParaRPr>
          </a:p>
          <a:p>
            <a:pPr marL="457200" lvl="0" indent="0" algn="l" rtl="0">
              <a:spcBef>
                <a:spcPts val="0"/>
              </a:spcBef>
              <a:spcAft>
                <a:spcPts val="0"/>
              </a:spcAft>
              <a:buClr>
                <a:srgbClr val="595959"/>
              </a:buClr>
              <a:buSzPts val="1200"/>
              <a:buFont typeface="Calibri"/>
              <a:buNone/>
            </a:pPr>
            <a:r>
              <a:rPr lang="en-US" i="1">
                <a:solidFill>
                  <a:srgbClr val="595959"/>
                </a:solidFill>
              </a:rPr>
              <a:t>Now, with this basic understanding of formal and informal style, using your entry ticket analysis and the instructions in your revision handout, you should plan a revision to improve your score. Let’s get started.</a:t>
            </a:r>
            <a:endParaRPr/>
          </a:p>
          <a:p>
            <a:pPr marL="457200" lvl="0" indent="0" algn="l" rtl="0">
              <a:spcBef>
                <a:spcPts val="0"/>
              </a:spcBef>
              <a:spcAft>
                <a:spcPts val="0"/>
              </a:spcAft>
              <a:buClr>
                <a:schemeClr val="dk1"/>
              </a:buClr>
              <a:buSzPts val="1200"/>
              <a:buFont typeface="Calibri"/>
              <a:buNone/>
            </a:pPr>
            <a:endParaRPr i="1">
              <a:solidFill>
                <a:srgbClr val="595959"/>
              </a:solidFill>
            </a:endParaRPr>
          </a:p>
          <a:p>
            <a:pPr marL="0" lvl="0" indent="0" algn="l" rtl="0">
              <a:spcBef>
                <a:spcPts val="0"/>
              </a:spcBef>
              <a:spcAft>
                <a:spcPts val="0"/>
              </a:spcAft>
              <a:buClr>
                <a:srgbClr val="595959"/>
              </a:buClr>
              <a:buSzPts val="1200"/>
              <a:buFont typeface="Calibri"/>
              <a:buNone/>
            </a:pPr>
            <a:r>
              <a:rPr lang="en-US">
                <a:solidFill>
                  <a:srgbClr val="595959"/>
                </a:solidFill>
              </a:rPr>
              <a:t>Teacher will circulate to provide assistance as students plan and revise their essays.</a:t>
            </a:r>
            <a:endParaRPr/>
          </a:p>
          <a:p>
            <a:pPr marL="457200" lvl="0" indent="0" algn="l" rtl="0">
              <a:spcBef>
                <a:spcPts val="0"/>
              </a:spcBef>
              <a:spcAft>
                <a:spcPts val="0"/>
              </a:spcAft>
              <a:buClr>
                <a:schemeClr val="dk1"/>
              </a:buClr>
              <a:buSzPts val="1200"/>
              <a:buFont typeface="Calibri"/>
              <a:buNone/>
            </a:pPr>
            <a:endParaRPr i="1">
              <a:solidFill>
                <a:srgbClr val="595959"/>
              </a:solidFill>
            </a:endParaRPr>
          </a:p>
          <a:p>
            <a:pPr marL="0" lvl="0" indent="0" algn="l" rtl="0">
              <a:spcBef>
                <a:spcPts val="0"/>
              </a:spcBef>
              <a:spcAft>
                <a:spcPts val="0"/>
              </a:spcAft>
              <a:buNone/>
            </a:pPr>
            <a:endParaRPr/>
          </a:p>
        </p:txBody>
      </p:sp>
      <p:sp>
        <p:nvSpPr>
          <p:cNvPr id="352" name="Google Shape;35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The first two steps of the entry ticket can be completed individually. Step 3 of the entry ticket invites students to roleplay with a peer. Teacher should invite students to pair with a classmate to complete this portion.</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When you’re finished analyzing your essay, turn to a neighbor and follow the instructions for roleplaying with a peer.</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75" name="Google Shape;2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presents learning objectives for session:</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In the activity you just completed, you carefully read your essay to determine where and how you might make improvements to the choices you’ve made that affect language and style. </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Today, we’re going to talk a little bit about formal and informal style; what we mean by word choice and choosing words to enhance style; and what we mean when we talk about revising sentence structure.  Then you’ll each work on revising your essay’s language and style..  </a:t>
            </a:r>
            <a:endParaRPr>
              <a:solidFill>
                <a:srgbClr val="58595B"/>
              </a:solidFill>
              <a:latin typeface="Roboto Light"/>
              <a:ea typeface="Roboto Light"/>
              <a:cs typeface="Roboto Light"/>
              <a:sym typeface="Roboto Light"/>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spcBef>
                <a:spcPts val="0"/>
              </a:spcBef>
              <a:spcAft>
                <a:spcPts val="0"/>
              </a:spcAft>
              <a:buNone/>
            </a:pPr>
            <a:endParaRPr/>
          </a:p>
        </p:txBody>
      </p:sp>
      <p:sp>
        <p:nvSpPr>
          <p:cNvPr id="284" name="Google Shape;28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will introduce the concept of an audience for an argument. Sample script:</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When you’re making an argument you’re trying to convince someone to accept your claim.  That “someone” is your audience, the people to whom you’re presenting your argument.</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asks students to name audience for a few different arguments. For example, </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298450" algn="l" rtl="0">
              <a:spcBef>
                <a:spcPts val="0"/>
              </a:spcBef>
              <a:spcAft>
                <a:spcPts val="0"/>
              </a:spcAft>
              <a:buClr>
                <a:srgbClr val="58595B"/>
              </a:buClr>
              <a:buSzPts val="1100"/>
              <a:buFont typeface="Roboto Light"/>
              <a:buChar char="●"/>
            </a:pPr>
            <a:r>
              <a:rPr lang="en-US" i="1">
                <a:solidFill>
                  <a:srgbClr val="58595B"/>
                </a:solidFill>
                <a:latin typeface="Roboto Light"/>
                <a:ea typeface="Roboto Light"/>
                <a:cs typeface="Roboto Light"/>
                <a:sym typeface="Roboto Light"/>
              </a:rPr>
              <a:t>“You are arguing for a longer lunch period—who would your audience be?” </a:t>
            </a:r>
            <a:endParaRPr/>
          </a:p>
          <a:p>
            <a:pPr marL="457200" lvl="0" indent="-298450" algn="l" rtl="0">
              <a:spcBef>
                <a:spcPts val="0"/>
              </a:spcBef>
              <a:spcAft>
                <a:spcPts val="0"/>
              </a:spcAft>
              <a:buClr>
                <a:srgbClr val="58595B"/>
              </a:buClr>
              <a:buSzPts val="1100"/>
              <a:buFont typeface="Roboto Light"/>
              <a:buChar char="●"/>
            </a:pPr>
            <a:r>
              <a:rPr lang="en-US" i="1">
                <a:solidFill>
                  <a:srgbClr val="58595B"/>
                </a:solidFill>
                <a:latin typeface="Roboto Light"/>
                <a:ea typeface="Roboto Light"/>
                <a:cs typeface="Roboto Light"/>
                <a:sym typeface="Roboto Light"/>
              </a:rPr>
              <a:t>“You’re arguing to determine what movie to see this weekend—who is your audience?” </a:t>
            </a:r>
            <a:endParaRPr/>
          </a:p>
          <a:p>
            <a:pPr marL="457200" lvl="0" indent="-298450" algn="l" rtl="0">
              <a:spcBef>
                <a:spcPts val="0"/>
              </a:spcBef>
              <a:spcAft>
                <a:spcPts val="0"/>
              </a:spcAft>
              <a:buClr>
                <a:srgbClr val="58595B"/>
              </a:buClr>
              <a:buSzPts val="1100"/>
              <a:buFont typeface="Roboto Light"/>
              <a:buChar char="●"/>
            </a:pPr>
            <a:r>
              <a:rPr lang="en-US" i="1">
                <a:solidFill>
                  <a:srgbClr val="58595B"/>
                </a:solidFill>
                <a:latin typeface="Roboto Light"/>
                <a:ea typeface="Roboto Light"/>
                <a:cs typeface="Roboto Light"/>
                <a:sym typeface="Roboto Light"/>
              </a:rPr>
              <a:t>“You’re arguing for a raise at a job—who is the audience?” </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rgbClr val="58595B"/>
              </a:buClr>
              <a:buSzPts val="1100"/>
              <a:buFont typeface="Roboto Light"/>
              <a:buNone/>
            </a:pPr>
            <a:r>
              <a:rPr lang="en-US">
                <a:solidFill>
                  <a:srgbClr val="58595B"/>
                </a:solidFill>
                <a:latin typeface="Roboto Light"/>
                <a:ea typeface="Roboto Light"/>
                <a:cs typeface="Roboto Light"/>
                <a:sym typeface="Roboto Light"/>
              </a:rPr>
              <a:t>	</a:t>
            </a:r>
            <a:r>
              <a:rPr lang="en-US" i="1">
                <a:solidFill>
                  <a:srgbClr val="58595B"/>
                </a:solidFill>
                <a:latin typeface="Roboto Light"/>
                <a:ea typeface="Roboto Light"/>
                <a:cs typeface="Roboto Light"/>
                <a:sym typeface="Roboto Light"/>
              </a:rPr>
              <a:t>The style you use to present your argument will affect how successful you are in convincing your audience that you should be believed. In academic writing, you should use a </a:t>
            </a:r>
            <a:r>
              <a:rPr lang="en-US" i="1" u="sng">
                <a:solidFill>
                  <a:srgbClr val="58595B"/>
                </a:solidFill>
                <a:latin typeface="Roboto Light"/>
                <a:ea typeface="Roboto Light"/>
                <a:cs typeface="Roboto Light"/>
                <a:sym typeface="Roboto Light"/>
              </a:rPr>
              <a:t>formal style.</a:t>
            </a:r>
            <a:endParaRPr/>
          </a:p>
          <a:p>
            <a:pPr marL="0" lvl="0" indent="0" algn="l" rtl="0">
              <a:spcBef>
                <a:spcPts val="0"/>
              </a:spcBef>
              <a:spcAft>
                <a:spcPts val="0"/>
              </a:spcAft>
              <a:buNone/>
            </a:pPr>
            <a:endParaRPr/>
          </a:p>
        </p:txBody>
      </p:sp>
      <p:sp>
        <p:nvSpPr>
          <p:cNvPr id="293" name="Google Shape;29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begins discussion of differences between formal and informal style.</a:t>
            </a:r>
            <a:endParaRPr/>
          </a:p>
          <a:p>
            <a:pPr marL="45720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Formal and informal style is seen in the choices a writer makes about words, sentence structure, and organization. Again, your writing for school should always use formal style.</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When it comes to word choice, formal style is the use of impersonal, objective, and precise language.  </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Informal style uses conversational, subjective, or slang language.</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r>
              <a:rPr lang="en-US" i="0">
                <a:solidFill>
                  <a:srgbClr val="58595B"/>
                </a:solidFill>
                <a:latin typeface="Roboto Light"/>
                <a:ea typeface="Roboto Light"/>
                <a:cs typeface="Roboto Light"/>
                <a:sym typeface="Roboto Light"/>
              </a:rPr>
              <a:t>Teacher reads the formal and informal examples.</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In the formal example, the writer is less personal, and states the ideas as truths, rather than opinions or observations..</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The informal example is conversational and subjective, using “I think” and “you can.” </a:t>
            </a:r>
            <a:endParaRPr i="1">
              <a:solidFill>
                <a:srgbClr val="58595B"/>
              </a:solidFill>
              <a:latin typeface="Roboto Light"/>
              <a:ea typeface="Roboto Light"/>
              <a:cs typeface="Roboto Light"/>
              <a:sym typeface="Roboto Light"/>
            </a:endParaRPr>
          </a:p>
          <a:p>
            <a:pPr marL="45720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300" name="Google Shape;3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continues to discuss how formal style is seen in word choices.</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Formal style is</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914400" lvl="0" indent="-298450" algn="l" rtl="0">
              <a:spcBef>
                <a:spcPts val="0"/>
              </a:spcBef>
              <a:spcAft>
                <a:spcPts val="0"/>
              </a:spcAft>
              <a:buClr>
                <a:srgbClr val="58595B"/>
              </a:buClr>
              <a:buSzPts val="1100"/>
              <a:buFont typeface="Roboto Light"/>
              <a:buChar char="●"/>
            </a:pPr>
            <a:r>
              <a:rPr lang="en-US" i="1">
                <a:solidFill>
                  <a:srgbClr val="58595B"/>
                </a:solidFill>
                <a:latin typeface="Roboto Light"/>
                <a:ea typeface="Roboto Light"/>
                <a:cs typeface="Roboto Light"/>
                <a:sym typeface="Roboto Light"/>
              </a:rPr>
              <a:t>grammatically correct; choices follow standard conventions of language, grammar, and punctuation;</a:t>
            </a:r>
            <a:br>
              <a:rPr lang="en-US" i="1">
                <a:solidFill>
                  <a:srgbClr val="58595B"/>
                </a:solidFill>
                <a:latin typeface="Roboto Light"/>
                <a:ea typeface="Roboto Light"/>
                <a:cs typeface="Roboto Light"/>
                <a:sym typeface="Roboto Light"/>
              </a:rPr>
            </a:br>
            <a:r>
              <a:rPr lang="en-US" i="1">
                <a:solidFill>
                  <a:srgbClr val="58595B"/>
                </a:solidFill>
                <a:latin typeface="Roboto Light"/>
                <a:ea typeface="Roboto Light"/>
                <a:cs typeface="Roboto Light"/>
                <a:sym typeface="Roboto Light"/>
              </a:rPr>
              <a:t> </a:t>
            </a:r>
            <a:endParaRPr/>
          </a:p>
          <a:p>
            <a:pPr marL="914400" lvl="0" indent="-298450" algn="l" rtl="0">
              <a:spcBef>
                <a:spcPts val="0"/>
              </a:spcBef>
              <a:spcAft>
                <a:spcPts val="0"/>
              </a:spcAft>
              <a:buClr>
                <a:srgbClr val="58595B"/>
              </a:buClr>
              <a:buSzPts val="1100"/>
              <a:buFont typeface="Roboto Light"/>
              <a:buChar char="●"/>
            </a:pPr>
            <a:r>
              <a:rPr lang="en-US" i="1">
                <a:solidFill>
                  <a:srgbClr val="58595B"/>
                </a:solidFill>
                <a:latin typeface="Roboto Light"/>
                <a:ea typeface="Roboto Light"/>
                <a:cs typeface="Roboto Light"/>
                <a:sym typeface="Roboto Light"/>
              </a:rPr>
              <a:t>polite—it does not use derogatory terms or insult the reader; </a:t>
            </a:r>
            <a:br>
              <a:rPr lang="en-US" i="1">
                <a:solidFill>
                  <a:srgbClr val="58595B"/>
                </a:solidFill>
                <a:latin typeface="Roboto Light"/>
                <a:ea typeface="Roboto Light"/>
                <a:cs typeface="Roboto Light"/>
                <a:sym typeface="Roboto Light"/>
              </a:rPr>
            </a:br>
            <a:endParaRPr i="1">
              <a:solidFill>
                <a:srgbClr val="58595B"/>
              </a:solidFill>
              <a:latin typeface="Roboto Light"/>
              <a:ea typeface="Roboto Light"/>
              <a:cs typeface="Roboto Light"/>
              <a:sym typeface="Roboto Light"/>
            </a:endParaRPr>
          </a:p>
          <a:p>
            <a:pPr marL="914400" lvl="0" indent="-298450" algn="l" rtl="0">
              <a:spcBef>
                <a:spcPts val="0"/>
              </a:spcBef>
              <a:spcAft>
                <a:spcPts val="0"/>
              </a:spcAft>
              <a:buClr>
                <a:srgbClr val="58595B"/>
              </a:buClr>
              <a:buSzPts val="1100"/>
              <a:buFont typeface="Roboto Light"/>
              <a:buChar char="●"/>
            </a:pPr>
            <a:r>
              <a:rPr lang="en-US" i="1">
                <a:solidFill>
                  <a:srgbClr val="58595B"/>
                </a:solidFill>
                <a:latin typeface="Roboto Light"/>
                <a:ea typeface="Roboto Light"/>
                <a:cs typeface="Roboto Light"/>
                <a:sym typeface="Roboto Light"/>
              </a:rPr>
              <a:t>technical and precise (for example, in science, you’d use technical words like “beaker,” rather than non-technical words like “glass container”);</a:t>
            </a:r>
            <a:br>
              <a:rPr lang="en-US" i="1">
                <a:solidFill>
                  <a:srgbClr val="58595B"/>
                </a:solidFill>
                <a:latin typeface="Roboto Light"/>
                <a:ea typeface="Roboto Light"/>
                <a:cs typeface="Roboto Light"/>
                <a:sym typeface="Roboto Light"/>
              </a:rPr>
            </a:br>
            <a:endParaRPr i="1">
              <a:solidFill>
                <a:srgbClr val="58595B"/>
              </a:solidFill>
              <a:latin typeface="Roboto Light"/>
              <a:ea typeface="Roboto Light"/>
              <a:cs typeface="Roboto Light"/>
              <a:sym typeface="Roboto Light"/>
            </a:endParaRPr>
          </a:p>
          <a:p>
            <a:pPr marL="914400" lvl="0" indent="-298450" algn="l" rtl="0">
              <a:spcBef>
                <a:spcPts val="0"/>
              </a:spcBef>
              <a:spcAft>
                <a:spcPts val="0"/>
              </a:spcAft>
              <a:buClr>
                <a:srgbClr val="58595B"/>
              </a:buClr>
              <a:buSzPts val="1100"/>
              <a:buFont typeface="Roboto Light"/>
              <a:buChar char="●"/>
            </a:pPr>
            <a:r>
              <a:rPr lang="en-US" i="1">
                <a:solidFill>
                  <a:srgbClr val="58595B"/>
                </a:solidFill>
                <a:latin typeface="Roboto Light"/>
                <a:ea typeface="Roboto Light"/>
                <a:cs typeface="Roboto Light"/>
                <a:sym typeface="Roboto Light"/>
              </a:rPr>
              <a:t>full words, not contractions or abbreviations; avoid </a:t>
            </a:r>
            <a:r>
              <a:rPr lang="en-US">
                <a:solidFill>
                  <a:srgbClr val="58595B"/>
                </a:solidFill>
                <a:latin typeface="Roboto Light"/>
                <a:ea typeface="Roboto Light"/>
                <a:cs typeface="Roboto Light"/>
                <a:sym typeface="Roboto Light"/>
              </a:rPr>
              <a:t>don’t</a:t>
            </a:r>
            <a:r>
              <a:rPr lang="en-US" i="1">
                <a:solidFill>
                  <a:srgbClr val="58595B"/>
                </a:solidFill>
                <a:latin typeface="Roboto Light"/>
                <a:ea typeface="Roboto Light"/>
                <a:cs typeface="Roboto Light"/>
                <a:sym typeface="Roboto Light"/>
              </a:rPr>
              <a:t>, </a:t>
            </a:r>
            <a:r>
              <a:rPr lang="en-US">
                <a:solidFill>
                  <a:srgbClr val="58595B"/>
                </a:solidFill>
                <a:latin typeface="Roboto Light"/>
                <a:ea typeface="Roboto Light"/>
                <a:cs typeface="Roboto Light"/>
                <a:sym typeface="Roboto Light"/>
              </a:rPr>
              <a:t>isn’t</a:t>
            </a:r>
            <a:r>
              <a:rPr lang="en-US" i="1">
                <a:solidFill>
                  <a:srgbClr val="58595B"/>
                </a:solidFill>
                <a:latin typeface="Roboto Light"/>
                <a:ea typeface="Roboto Light"/>
                <a:cs typeface="Roboto Light"/>
                <a:sym typeface="Roboto Light"/>
              </a:rPr>
              <a:t>, </a:t>
            </a:r>
            <a:r>
              <a:rPr lang="en-US">
                <a:solidFill>
                  <a:srgbClr val="58595B"/>
                </a:solidFill>
                <a:latin typeface="Roboto Light"/>
                <a:ea typeface="Roboto Light"/>
                <a:cs typeface="Roboto Light"/>
                <a:sym typeface="Roboto Light"/>
              </a:rPr>
              <a:t>doesn’t</a:t>
            </a:r>
            <a:r>
              <a:rPr lang="en-US" i="1">
                <a:solidFill>
                  <a:srgbClr val="58595B"/>
                </a:solidFill>
                <a:latin typeface="Roboto Light"/>
                <a:ea typeface="Roboto Light"/>
                <a:cs typeface="Roboto Light"/>
                <a:sym typeface="Roboto Light"/>
              </a:rPr>
              <a:t>, and the like (no emojis and no texting language); and</a:t>
            </a:r>
            <a:br>
              <a:rPr lang="en-US" i="1">
                <a:solidFill>
                  <a:srgbClr val="58595B"/>
                </a:solidFill>
                <a:latin typeface="Roboto Light"/>
                <a:ea typeface="Roboto Light"/>
                <a:cs typeface="Roboto Light"/>
                <a:sym typeface="Roboto Light"/>
              </a:rPr>
            </a:br>
            <a:endParaRPr i="1">
              <a:solidFill>
                <a:srgbClr val="58595B"/>
              </a:solidFill>
              <a:latin typeface="Roboto Light"/>
              <a:ea typeface="Roboto Light"/>
              <a:cs typeface="Roboto Light"/>
              <a:sym typeface="Roboto Light"/>
            </a:endParaRPr>
          </a:p>
          <a:p>
            <a:pPr marL="914400" lvl="0" indent="-298450" algn="l" rtl="0">
              <a:spcBef>
                <a:spcPts val="0"/>
              </a:spcBef>
              <a:spcAft>
                <a:spcPts val="0"/>
              </a:spcAft>
              <a:buClr>
                <a:srgbClr val="58595B"/>
              </a:buClr>
              <a:buSzPts val="1100"/>
              <a:buFont typeface="Roboto Light"/>
              <a:buChar char="●"/>
            </a:pPr>
            <a:r>
              <a:rPr lang="en-US" i="1">
                <a:solidFill>
                  <a:srgbClr val="58595B"/>
                </a:solidFill>
                <a:latin typeface="Roboto Light"/>
                <a:ea typeface="Roboto Light"/>
                <a:cs typeface="Roboto Light"/>
                <a:sym typeface="Roboto Light"/>
              </a:rPr>
              <a:t>not slang </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With an informal style of writing, a writer or speaker has fewer rules to follow. The writer's choice of words could be more casual and conversational, and can break these rules. Sometimes in informal writing, writers make deliberate choices that don't follow grammatical rules.</a:t>
            </a: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311" name="Google Shape;31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95959"/>
                </a:solidFill>
                <a:latin typeface="Roboto"/>
                <a:ea typeface="Roboto"/>
                <a:cs typeface="Roboto"/>
                <a:sym typeface="Roboto"/>
              </a:rPr>
              <a:t>Teacher continues to discuss benefits of careful word choice:</a:t>
            </a:r>
            <a:endParaRPr/>
          </a:p>
          <a:p>
            <a:pPr marL="0" lvl="0" indent="0" algn="l" rtl="0">
              <a:spcBef>
                <a:spcPts val="0"/>
              </a:spcBef>
              <a:spcAft>
                <a:spcPts val="0"/>
              </a:spcAft>
              <a:buClr>
                <a:schemeClr val="dk1"/>
              </a:buClr>
              <a:buSzPts val="1100"/>
              <a:buFont typeface="Arial"/>
              <a:buNone/>
            </a:pPr>
            <a:endParaRPr i="1">
              <a:solidFill>
                <a:srgbClr val="595959"/>
              </a:solidFill>
              <a:latin typeface="Roboto"/>
              <a:ea typeface="Roboto"/>
              <a:cs typeface="Roboto"/>
              <a:sym typeface="Roboto"/>
            </a:endParaRPr>
          </a:p>
          <a:p>
            <a:pPr marL="457200" lvl="0" indent="0" algn="l" rtl="0">
              <a:spcBef>
                <a:spcPts val="0"/>
              </a:spcBef>
              <a:spcAft>
                <a:spcPts val="0"/>
              </a:spcAft>
              <a:buClr>
                <a:schemeClr val="dk1"/>
              </a:buClr>
              <a:buSzPts val="1100"/>
              <a:buFont typeface="Arial"/>
              <a:buNone/>
            </a:pPr>
            <a:r>
              <a:rPr lang="en-US" i="1">
                <a:solidFill>
                  <a:srgbClr val="595959"/>
                </a:solidFill>
                <a:latin typeface="Roboto"/>
                <a:ea typeface="Roboto"/>
                <a:cs typeface="Roboto"/>
                <a:sym typeface="Roboto"/>
              </a:rPr>
              <a:t>There are other ways in which formal word choices strengthen our writing.  For example,</a:t>
            </a:r>
            <a:endParaRPr/>
          </a:p>
          <a:p>
            <a:pPr marL="457200" lvl="0" indent="0" algn="l" rtl="0">
              <a:spcBef>
                <a:spcPts val="0"/>
              </a:spcBef>
              <a:spcAft>
                <a:spcPts val="0"/>
              </a:spcAft>
              <a:buClr>
                <a:schemeClr val="dk1"/>
              </a:buClr>
              <a:buSzPts val="1100"/>
              <a:buFont typeface="Arial"/>
              <a:buNone/>
            </a:pPr>
            <a:endParaRPr i="1">
              <a:solidFill>
                <a:srgbClr val="595959"/>
              </a:solidFill>
              <a:latin typeface="Roboto"/>
              <a:ea typeface="Roboto"/>
              <a:cs typeface="Roboto"/>
              <a:sym typeface="Roboto"/>
            </a:endParaRPr>
          </a:p>
          <a:p>
            <a:pPr marL="457200" lvl="0" indent="0" algn="l" rtl="0">
              <a:spcBef>
                <a:spcPts val="0"/>
              </a:spcBef>
              <a:spcAft>
                <a:spcPts val="0"/>
              </a:spcAft>
              <a:buClr>
                <a:schemeClr val="dk1"/>
              </a:buClr>
              <a:buSzPts val="1100"/>
              <a:buFont typeface="Arial"/>
              <a:buNone/>
            </a:pPr>
            <a:r>
              <a:rPr lang="en-US" i="1">
                <a:solidFill>
                  <a:srgbClr val="595959"/>
                </a:solidFill>
                <a:latin typeface="Roboto"/>
                <a:ea typeface="Roboto"/>
                <a:cs typeface="Roboto"/>
                <a:sym typeface="Roboto"/>
              </a:rPr>
              <a:t>Precise words convey ideas more clearly than vague or basic choices. Let’s look at these examples:</a:t>
            </a:r>
            <a:endParaRPr/>
          </a:p>
          <a:p>
            <a:pPr marL="914400" lvl="0" indent="-298450" algn="l" rtl="0">
              <a:spcBef>
                <a:spcPts val="0"/>
              </a:spcBef>
              <a:spcAft>
                <a:spcPts val="0"/>
              </a:spcAft>
              <a:buClr>
                <a:srgbClr val="595959"/>
              </a:buClr>
              <a:buSzPts val="1100"/>
              <a:buFont typeface="Roboto"/>
              <a:buChar char="●"/>
            </a:pPr>
            <a:r>
              <a:rPr lang="en-US" i="1">
                <a:solidFill>
                  <a:srgbClr val="595959"/>
                </a:solidFill>
                <a:latin typeface="Roboto"/>
                <a:ea typeface="Roboto"/>
                <a:cs typeface="Roboto"/>
                <a:sym typeface="Roboto"/>
              </a:rPr>
              <a:t>Vague: “It was so cold last night.”</a:t>
            </a:r>
            <a:endParaRPr/>
          </a:p>
          <a:p>
            <a:pPr marL="914400" lvl="0" indent="-298450" algn="l" rtl="0">
              <a:spcBef>
                <a:spcPts val="0"/>
              </a:spcBef>
              <a:spcAft>
                <a:spcPts val="0"/>
              </a:spcAft>
              <a:buClr>
                <a:srgbClr val="595959"/>
              </a:buClr>
              <a:buSzPts val="1100"/>
              <a:buFont typeface="Roboto"/>
              <a:buChar char="●"/>
            </a:pPr>
            <a:r>
              <a:rPr lang="en-US" i="1">
                <a:solidFill>
                  <a:srgbClr val="595959"/>
                </a:solidFill>
                <a:latin typeface="Roboto"/>
                <a:ea typeface="Roboto"/>
                <a:cs typeface="Roboto"/>
                <a:sym typeface="Roboto"/>
              </a:rPr>
              <a:t>Precise: “The temperature dipped below 0°C last night.”</a:t>
            </a:r>
            <a:endParaRPr/>
          </a:p>
          <a:p>
            <a:pPr marL="457200" lvl="0" indent="0" algn="l" rtl="0">
              <a:spcBef>
                <a:spcPts val="0"/>
              </a:spcBef>
              <a:spcAft>
                <a:spcPts val="0"/>
              </a:spcAft>
              <a:buClr>
                <a:schemeClr val="dk1"/>
              </a:buClr>
              <a:buSzPts val="1100"/>
              <a:buFont typeface="Arial"/>
              <a:buNone/>
            </a:pPr>
            <a:endParaRPr i="1">
              <a:solidFill>
                <a:srgbClr val="59595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a:solidFill>
                  <a:srgbClr val="595959"/>
                </a:solidFill>
                <a:latin typeface="Roboto"/>
                <a:ea typeface="Roboto"/>
                <a:cs typeface="Roboto"/>
                <a:sym typeface="Roboto"/>
              </a:rPr>
              <a:t>Teacher continues:</a:t>
            </a:r>
            <a:endParaRPr>
              <a:solidFill>
                <a:srgbClr val="595959"/>
              </a:solidFill>
              <a:latin typeface="Roboto"/>
              <a:ea typeface="Roboto"/>
              <a:cs typeface="Roboto"/>
              <a:sym typeface="Roboto"/>
            </a:endParaRPr>
          </a:p>
          <a:p>
            <a:pPr marL="457200" lvl="0" indent="0" algn="l" rtl="0">
              <a:spcBef>
                <a:spcPts val="0"/>
              </a:spcBef>
              <a:spcAft>
                <a:spcPts val="0"/>
              </a:spcAft>
              <a:buClr>
                <a:schemeClr val="dk1"/>
              </a:buClr>
              <a:buSzPts val="1100"/>
              <a:buFont typeface="Arial"/>
              <a:buNone/>
            </a:pPr>
            <a:endParaRPr i="1">
              <a:solidFill>
                <a:srgbClr val="595959"/>
              </a:solidFill>
              <a:latin typeface="Roboto"/>
              <a:ea typeface="Roboto"/>
              <a:cs typeface="Roboto"/>
              <a:sym typeface="Roboto"/>
            </a:endParaRPr>
          </a:p>
          <a:p>
            <a:pPr marL="457200" lvl="0" indent="0" algn="l" rtl="0">
              <a:spcBef>
                <a:spcPts val="0"/>
              </a:spcBef>
              <a:spcAft>
                <a:spcPts val="0"/>
              </a:spcAft>
              <a:buClr>
                <a:schemeClr val="dk1"/>
              </a:buClr>
              <a:buSzPts val="1100"/>
              <a:buFont typeface="Arial"/>
              <a:buNone/>
            </a:pPr>
            <a:r>
              <a:rPr lang="en-US" i="1">
                <a:solidFill>
                  <a:srgbClr val="595959"/>
                </a:solidFill>
                <a:latin typeface="Roboto"/>
                <a:ea typeface="Roboto"/>
                <a:cs typeface="Roboto"/>
                <a:sym typeface="Roboto"/>
              </a:rPr>
              <a:t>Let’s see if we can rewrite a sentence to use formal precise language:  “There are a lot of kids at our school.” Who can make that sentence more precise?</a:t>
            </a:r>
            <a:endParaRPr/>
          </a:p>
          <a:p>
            <a:pPr marL="0" lvl="0" indent="0" algn="l" rtl="0">
              <a:spcBef>
                <a:spcPts val="0"/>
              </a:spcBef>
              <a:spcAft>
                <a:spcPts val="0"/>
              </a:spcAft>
              <a:buClr>
                <a:schemeClr val="dk1"/>
              </a:buClr>
              <a:buSzPts val="1100"/>
              <a:buFont typeface="Arial"/>
              <a:buNone/>
            </a:pPr>
            <a:endParaRPr i="1">
              <a:solidFill>
                <a:srgbClr val="59595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a:solidFill>
                  <a:srgbClr val="595959"/>
                </a:solidFill>
                <a:latin typeface="Roboto"/>
                <a:ea typeface="Roboto"/>
                <a:cs typeface="Roboto"/>
                <a:sym typeface="Roboto"/>
              </a:rPr>
              <a:t>Teacher pauses to allow contributions from the class.  A precise version might be, “There are 1,245 students at [your school name].”</a:t>
            </a:r>
            <a:endParaRPr/>
          </a:p>
          <a:p>
            <a:pPr marL="457200" lvl="0" indent="0" algn="l" rtl="0">
              <a:spcBef>
                <a:spcPts val="0"/>
              </a:spcBef>
              <a:spcAft>
                <a:spcPts val="0"/>
              </a:spcAft>
              <a:buClr>
                <a:schemeClr val="dk1"/>
              </a:buClr>
              <a:buSzPts val="1100"/>
              <a:buFont typeface="Arial"/>
              <a:buNone/>
            </a:pPr>
            <a:endParaRPr i="1">
              <a:solidFill>
                <a:srgbClr val="595959"/>
              </a:solidFill>
              <a:latin typeface="Roboto"/>
              <a:ea typeface="Roboto"/>
              <a:cs typeface="Roboto"/>
              <a:sym typeface="Roboto"/>
            </a:endParaRPr>
          </a:p>
          <a:p>
            <a:pPr marL="457200" lvl="0" indent="0" algn="l" rtl="0">
              <a:spcBef>
                <a:spcPts val="0"/>
              </a:spcBef>
              <a:spcAft>
                <a:spcPts val="0"/>
              </a:spcAft>
              <a:buClr>
                <a:schemeClr val="dk1"/>
              </a:buClr>
              <a:buSzPts val="1100"/>
              <a:buFont typeface="Arial"/>
              <a:buNone/>
            </a:pPr>
            <a:r>
              <a:rPr lang="en-US" i="1">
                <a:solidFill>
                  <a:srgbClr val="595959"/>
                </a:solidFill>
                <a:latin typeface="Roboto"/>
                <a:ea typeface="Roboto"/>
                <a:cs typeface="Roboto"/>
                <a:sym typeface="Roboto"/>
              </a:rPr>
              <a:t>In addition, vivid verbs can make ideas more apparent and add meaning. Let’s look at the examples:</a:t>
            </a:r>
            <a:endParaRPr/>
          </a:p>
          <a:p>
            <a:pPr marL="914400" lvl="0" indent="-298450" algn="l" rtl="0">
              <a:spcBef>
                <a:spcPts val="0"/>
              </a:spcBef>
              <a:spcAft>
                <a:spcPts val="0"/>
              </a:spcAft>
              <a:buClr>
                <a:srgbClr val="595959"/>
              </a:buClr>
              <a:buSzPts val="1100"/>
              <a:buFont typeface="Roboto"/>
              <a:buChar char="●"/>
            </a:pPr>
            <a:r>
              <a:rPr lang="en-US" i="1">
                <a:solidFill>
                  <a:srgbClr val="595959"/>
                </a:solidFill>
                <a:latin typeface="Roboto"/>
                <a:ea typeface="Roboto"/>
                <a:cs typeface="Roboto"/>
                <a:sym typeface="Roboto"/>
              </a:rPr>
              <a:t>Basic Verb: “After the news, their number of followers decreased.”</a:t>
            </a:r>
            <a:endParaRPr/>
          </a:p>
          <a:p>
            <a:pPr marL="914400" lvl="0" indent="-298450" algn="l" rtl="0">
              <a:spcBef>
                <a:spcPts val="0"/>
              </a:spcBef>
              <a:spcAft>
                <a:spcPts val="0"/>
              </a:spcAft>
              <a:buClr>
                <a:srgbClr val="595959"/>
              </a:buClr>
              <a:buSzPts val="1100"/>
              <a:buFont typeface="Roboto"/>
              <a:buChar char="●"/>
            </a:pPr>
            <a:r>
              <a:rPr lang="en-US" i="1">
                <a:solidFill>
                  <a:srgbClr val="595959"/>
                </a:solidFill>
                <a:latin typeface="Roboto"/>
                <a:ea typeface="Roboto"/>
                <a:cs typeface="Roboto"/>
                <a:sym typeface="Roboto"/>
              </a:rPr>
              <a:t>Vivid Verb: “After the news broke, their number of followers plummeted.”</a:t>
            </a:r>
            <a:endParaRPr/>
          </a:p>
          <a:p>
            <a:pPr marL="457200" lvl="0" indent="0" algn="l" rtl="0">
              <a:spcBef>
                <a:spcPts val="0"/>
              </a:spcBef>
              <a:spcAft>
                <a:spcPts val="0"/>
              </a:spcAft>
              <a:buClr>
                <a:schemeClr val="dk1"/>
              </a:buClr>
              <a:buSzPts val="1100"/>
              <a:buFont typeface="Arial"/>
              <a:buNone/>
            </a:pPr>
            <a:endParaRPr i="1">
              <a:solidFill>
                <a:srgbClr val="595959"/>
              </a:solidFill>
              <a:latin typeface="Roboto"/>
              <a:ea typeface="Roboto"/>
              <a:cs typeface="Roboto"/>
              <a:sym typeface="Roboto"/>
            </a:endParaRPr>
          </a:p>
          <a:p>
            <a:pPr marL="0" lvl="0" indent="457200" algn="l" rtl="0">
              <a:spcBef>
                <a:spcPts val="0"/>
              </a:spcBef>
              <a:spcAft>
                <a:spcPts val="0"/>
              </a:spcAft>
              <a:buClr>
                <a:schemeClr val="dk1"/>
              </a:buClr>
              <a:buSzPts val="1100"/>
              <a:buFont typeface="Arial"/>
              <a:buNone/>
            </a:pPr>
            <a:r>
              <a:rPr lang="en-US" i="1">
                <a:solidFill>
                  <a:srgbClr val="595959"/>
                </a:solidFill>
                <a:latin typeface="Roboto"/>
                <a:ea typeface="Roboto"/>
                <a:cs typeface="Roboto"/>
                <a:sym typeface="Roboto"/>
              </a:rPr>
              <a:t>Let’s see if we can rewrite a sentence to use more vivid verbs: “The garden grew.” Who can think of some more vivid verbs that would convey how the garden grew?</a:t>
            </a:r>
            <a:endParaRPr/>
          </a:p>
          <a:p>
            <a:pPr marL="0" lvl="0" indent="0" algn="l" rtl="0">
              <a:spcBef>
                <a:spcPts val="0"/>
              </a:spcBef>
              <a:spcAft>
                <a:spcPts val="0"/>
              </a:spcAft>
              <a:buClr>
                <a:schemeClr val="dk1"/>
              </a:buClr>
              <a:buSzPts val="1100"/>
              <a:buFont typeface="Arial"/>
              <a:buNone/>
            </a:pPr>
            <a:endParaRPr i="1">
              <a:solidFill>
                <a:srgbClr val="59595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a:solidFill>
                  <a:srgbClr val="595959"/>
                </a:solidFill>
                <a:latin typeface="Roboto"/>
                <a:ea typeface="Roboto"/>
                <a:cs typeface="Roboto"/>
                <a:sym typeface="Roboto"/>
              </a:rPr>
              <a:t>Teacher pauses to allow contributions from the class. Some possible vivid verbs might be “exploded with color” or “burst into life.” Ask students to offer examples from their own writing where they may be able to choose more vivid verbs.</a:t>
            </a:r>
            <a:endParaRPr i="1">
              <a:solidFill>
                <a:srgbClr val="59595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rgbClr val="59595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rgbClr val="595959"/>
              </a:solidFill>
              <a:latin typeface="Roboto"/>
              <a:ea typeface="Roboto"/>
              <a:cs typeface="Roboto"/>
              <a:sym typeface="Roboto"/>
            </a:endParaRPr>
          </a:p>
          <a:p>
            <a:pPr marL="0" lvl="0" indent="0" algn="l" rtl="0">
              <a:spcBef>
                <a:spcPts val="0"/>
              </a:spcBef>
              <a:spcAft>
                <a:spcPts val="0"/>
              </a:spcAft>
              <a:buNone/>
            </a:pPr>
            <a:endParaRPr/>
          </a:p>
        </p:txBody>
      </p:sp>
      <p:sp>
        <p:nvSpPr>
          <p:cNvPr id="318" name="Google Shape;31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95959"/>
              </a:buClr>
              <a:buSzPts val="1200"/>
              <a:buFont typeface="Roboto Light"/>
              <a:buNone/>
            </a:pPr>
            <a:r>
              <a:rPr lang="en-US" i="1">
                <a:solidFill>
                  <a:srgbClr val="595959"/>
                </a:solidFill>
                <a:latin typeface="Roboto Light"/>
                <a:ea typeface="Roboto Light"/>
                <a:cs typeface="Roboto Light"/>
                <a:sym typeface="Roboto Light"/>
              </a:rPr>
              <a:t>Teacher presents another revision for word choice and asks students to identify how and why the passage was revised.</a:t>
            </a:r>
            <a:endParaRPr/>
          </a:p>
          <a:p>
            <a:pPr marL="0" lvl="0" indent="0" algn="l" rtl="0">
              <a:spcBef>
                <a:spcPts val="0"/>
              </a:spcBef>
              <a:spcAft>
                <a:spcPts val="0"/>
              </a:spcAft>
              <a:buClr>
                <a:schemeClr val="dk1"/>
              </a:buClr>
              <a:buSzPts val="1200"/>
              <a:buFont typeface="Calibri"/>
              <a:buNone/>
            </a:pPr>
            <a:endParaRPr i="1">
              <a:solidFill>
                <a:srgbClr val="595959"/>
              </a:solidFill>
              <a:latin typeface="Roboto Light"/>
              <a:ea typeface="Roboto Light"/>
              <a:cs typeface="Roboto Light"/>
              <a:sym typeface="Roboto Light"/>
            </a:endParaRPr>
          </a:p>
          <a:p>
            <a:pPr marL="457200" lvl="0" indent="0" algn="l" rtl="0">
              <a:spcBef>
                <a:spcPts val="0"/>
              </a:spcBef>
              <a:spcAft>
                <a:spcPts val="0"/>
              </a:spcAft>
              <a:buClr>
                <a:srgbClr val="595959"/>
              </a:buClr>
              <a:buSzPts val="1200"/>
              <a:buFont typeface="Roboto Light"/>
              <a:buNone/>
            </a:pPr>
            <a:r>
              <a:rPr lang="en-US" i="1">
                <a:solidFill>
                  <a:srgbClr val="595959"/>
                </a:solidFill>
                <a:latin typeface="Roboto Light"/>
                <a:ea typeface="Roboto Light"/>
                <a:cs typeface="Roboto Light"/>
                <a:sym typeface="Roboto Light"/>
              </a:rPr>
              <a:t>Let’s read these two examples to see how the writer revised to use more formal word choices.</a:t>
            </a:r>
            <a:endParaRPr/>
          </a:p>
          <a:p>
            <a:pPr marL="457200" lvl="0" indent="0" algn="l" rtl="0">
              <a:spcBef>
                <a:spcPts val="0"/>
              </a:spcBef>
              <a:spcAft>
                <a:spcPts val="0"/>
              </a:spcAft>
              <a:buClr>
                <a:schemeClr val="dk1"/>
              </a:buClr>
              <a:buSzPts val="1200"/>
              <a:buFont typeface="Calibri"/>
              <a:buNone/>
            </a:pPr>
            <a:endParaRPr i="1">
              <a:solidFill>
                <a:srgbClr val="595959"/>
              </a:solidFill>
              <a:latin typeface="Roboto Light"/>
              <a:ea typeface="Roboto Light"/>
              <a:cs typeface="Roboto Light"/>
              <a:sym typeface="Roboto Light"/>
            </a:endParaRPr>
          </a:p>
          <a:p>
            <a:pPr marL="0" lvl="0" indent="0" algn="l" rtl="0">
              <a:spcBef>
                <a:spcPts val="0"/>
              </a:spcBef>
              <a:spcAft>
                <a:spcPts val="0"/>
              </a:spcAft>
              <a:buClr>
                <a:srgbClr val="595959"/>
              </a:buClr>
              <a:buSzPts val="1200"/>
              <a:buFont typeface="Roboto Light"/>
              <a:buNone/>
            </a:pPr>
            <a:r>
              <a:rPr lang="en-US">
                <a:solidFill>
                  <a:srgbClr val="595959"/>
                </a:solidFill>
                <a:latin typeface="Roboto Light"/>
                <a:ea typeface="Roboto Light"/>
                <a:cs typeface="Roboto Light"/>
                <a:sym typeface="Roboto Light"/>
              </a:rPr>
              <a:t>Teacher asks student to read the informal passage, and then asks another student to read the more formal passage. Teacher asks for students to explain what changes were made and why they were made.  Provide assistance as needed:</a:t>
            </a:r>
            <a:endParaRPr/>
          </a:p>
          <a:p>
            <a:pPr marL="0" lvl="0" indent="0" algn="l" rtl="0">
              <a:spcBef>
                <a:spcPts val="0"/>
              </a:spcBef>
              <a:spcAft>
                <a:spcPts val="0"/>
              </a:spcAft>
              <a:buClr>
                <a:schemeClr val="dk1"/>
              </a:buClr>
              <a:buSzPts val="1200"/>
              <a:buFont typeface="Calibri"/>
              <a:buNone/>
            </a:pPr>
            <a:endParaRPr>
              <a:solidFill>
                <a:srgbClr val="595959"/>
              </a:solidFill>
              <a:latin typeface="Roboto Light"/>
              <a:ea typeface="Roboto Light"/>
              <a:cs typeface="Roboto Light"/>
              <a:sym typeface="Roboto Light"/>
            </a:endParaRPr>
          </a:p>
          <a:p>
            <a:pPr marL="457200" lvl="0" indent="-298450" algn="l" rtl="0">
              <a:spcBef>
                <a:spcPts val="0"/>
              </a:spcBef>
              <a:spcAft>
                <a:spcPts val="0"/>
              </a:spcAft>
              <a:buClr>
                <a:srgbClr val="595959"/>
              </a:buClr>
              <a:buSzPts val="1100"/>
              <a:buFont typeface="Roboto Light"/>
              <a:buChar char="●"/>
            </a:pPr>
            <a:r>
              <a:rPr lang="en-US">
                <a:solidFill>
                  <a:srgbClr val="595959"/>
                </a:solidFill>
                <a:latin typeface="Roboto Light"/>
                <a:ea typeface="Roboto Light"/>
                <a:cs typeface="Roboto Light"/>
                <a:sym typeface="Roboto Light"/>
              </a:rPr>
              <a:t>Edited to remove subjective language (“I like,” and “yummy”)</a:t>
            </a:r>
            <a:endParaRPr/>
          </a:p>
          <a:p>
            <a:pPr marL="457200" lvl="0" indent="-298450" algn="l" rtl="0">
              <a:spcBef>
                <a:spcPts val="0"/>
              </a:spcBef>
              <a:spcAft>
                <a:spcPts val="0"/>
              </a:spcAft>
              <a:buClr>
                <a:srgbClr val="595959"/>
              </a:buClr>
              <a:buSzPts val="1100"/>
              <a:buFont typeface="Roboto Light"/>
              <a:buChar char="●"/>
            </a:pPr>
            <a:r>
              <a:rPr lang="en-US">
                <a:solidFill>
                  <a:srgbClr val="595959"/>
                </a:solidFill>
                <a:latin typeface="Roboto Light"/>
                <a:ea typeface="Roboto Light"/>
                <a:cs typeface="Roboto Light"/>
                <a:sym typeface="Roboto Light"/>
              </a:rPr>
              <a:t>Edited to be less conversational and more informational (“pretty run-of-the-mill” vs “used often”)</a:t>
            </a:r>
            <a:endParaRPr/>
          </a:p>
          <a:p>
            <a:pPr marL="457200" lvl="0" indent="-298450" algn="l" rtl="0">
              <a:spcBef>
                <a:spcPts val="0"/>
              </a:spcBef>
              <a:spcAft>
                <a:spcPts val="0"/>
              </a:spcAft>
              <a:buClr>
                <a:srgbClr val="595959"/>
              </a:buClr>
              <a:buSzPts val="1100"/>
              <a:buFont typeface="Roboto Light"/>
              <a:buChar char="●"/>
            </a:pPr>
            <a:r>
              <a:rPr lang="en-US">
                <a:solidFill>
                  <a:srgbClr val="595959"/>
                </a:solidFill>
                <a:latin typeface="Roboto Light"/>
                <a:ea typeface="Roboto Light"/>
                <a:cs typeface="Roboto Light"/>
                <a:sym typeface="Roboto Light"/>
              </a:rPr>
              <a:t>Edited to use more technical language (no description vs “meaty or brothy flavor”)</a:t>
            </a:r>
            <a:endParaRPr/>
          </a:p>
          <a:p>
            <a:pPr marL="0" lvl="0" indent="0" algn="l" rtl="0">
              <a:spcBef>
                <a:spcPts val="0"/>
              </a:spcBef>
              <a:spcAft>
                <a:spcPts val="0"/>
              </a:spcAft>
              <a:buClr>
                <a:schemeClr val="dk1"/>
              </a:buClr>
              <a:buSzPts val="1200"/>
              <a:buFont typeface="Calibri"/>
              <a:buNone/>
            </a:pPr>
            <a:endParaRPr>
              <a:solidFill>
                <a:srgbClr val="595959"/>
              </a:solidFill>
              <a:latin typeface="Roboto Light"/>
              <a:ea typeface="Roboto Light"/>
              <a:cs typeface="Roboto Light"/>
              <a:sym typeface="Roboto Light"/>
            </a:endParaRPr>
          </a:p>
          <a:p>
            <a:pPr marL="0" lvl="0" indent="0" algn="l" rtl="0">
              <a:spcBef>
                <a:spcPts val="0"/>
              </a:spcBef>
              <a:spcAft>
                <a:spcPts val="0"/>
              </a:spcAft>
              <a:buClr>
                <a:schemeClr val="dk1"/>
              </a:buClr>
              <a:buSzPts val="1200"/>
              <a:buFont typeface="Calibri"/>
              <a:buNone/>
            </a:pPr>
            <a:endParaRPr>
              <a:solidFill>
                <a:srgbClr val="595959"/>
              </a:solidFill>
              <a:latin typeface="Roboto Light"/>
              <a:ea typeface="Roboto Light"/>
              <a:cs typeface="Roboto Light"/>
              <a:sym typeface="Roboto Light"/>
            </a:endParaRPr>
          </a:p>
          <a:p>
            <a:pPr marL="0" lvl="0" indent="0" algn="l" rtl="0">
              <a:spcBef>
                <a:spcPts val="0"/>
              </a:spcBef>
              <a:spcAft>
                <a:spcPts val="0"/>
              </a:spcAft>
              <a:buNone/>
            </a:pPr>
            <a:endParaRPr/>
          </a:p>
        </p:txBody>
      </p:sp>
      <p:sp>
        <p:nvSpPr>
          <p:cNvPr id="325" name="Google Shape;32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How does formal style affect sentence structure?  Writing that lacks sentence variety can feel repetitive, choppy, or difficult to read.  When we use sentence variety effectively, the writing forms an engaging and pleasing rhythm.</a:t>
            </a:r>
            <a:endParaRPr/>
          </a:p>
          <a:p>
            <a:pPr marL="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Formal sentence structures use</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914400" lvl="0" indent="-298450" algn="l" rtl="0">
              <a:spcBef>
                <a:spcPts val="0"/>
              </a:spcBef>
              <a:spcAft>
                <a:spcPts val="0"/>
              </a:spcAft>
              <a:buClr>
                <a:srgbClr val="58595B"/>
              </a:buClr>
              <a:buSzPts val="1100"/>
              <a:buFont typeface="Roboto Light"/>
              <a:buChar char="●"/>
            </a:pPr>
            <a:r>
              <a:rPr lang="en-US" i="1">
                <a:solidFill>
                  <a:srgbClr val="58595B"/>
                </a:solidFill>
                <a:latin typeface="Roboto Light"/>
                <a:ea typeface="Roboto Light"/>
                <a:cs typeface="Roboto Light"/>
                <a:sym typeface="Roboto Light"/>
              </a:rPr>
              <a:t>complete sentences;</a:t>
            </a:r>
            <a:endParaRPr/>
          </a:p>
          <a:p>
            <a:pPr marL="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914400" lvl="0" indent="-298450" algn="l" rtl="0">
              <a:spcBef>
                <a:spcPts val="0"/>
              </a:spcBef>
              <a:spcAft>
                <a:spcPts val="0"/>
              </a:spcAft>
              <a:buClr>
                <a:srgbClr val="58595B"/>
              </a:buClr>
              <a:buSzPts val="1100"/>
              <a:buFont typeface="Roboto Light"/>
              <a:buChar char="●"/>
            </a:pPr>
            <a:r>
              <a:rPr lang="en-US" i="1">
                <a:solidFill>
                  <a:srgbClr val="58595B"/>
                </a:solidFill>
                <a:latin typeface="Roboto Light"/>
                <a:ea typeface="Roboto Light"/>
                <a:cs typeface="Roboto Light"/>
                <a:sym typeface="Roboto Light"/>
              </a:rPr>
              <a:t>variety in the way sentences start; and</a:t>
            </a:r>
            <a:br>
              <a:rPr lang="en-US" i="1">
                <a:solidFill>
                  <a:srgbClr val="58595B"/>
                </a:solidFill>
                <a:latin typeface="Roboto Light"/>
                <a:ea typeface="Roboto Light"/>
                <a:cs typeface="Roboto Light"/>
                <a:sym typeface="Roboto Light"/>
              </a:rPr>
            </a:br>
            <a:endParaRPr i="1">
              <a:solidFill>
                <a:srgbClr val="58595B"/>
              </a:solidFill>
              <a:latin typeface="Roboto Light"/>
              <a:ea typeface="Roboto Light"/>
              <a:cs typeface="Roboto Light"/>
              <a:sym typeface="Roboto Light"/>
            </a:endParaRPr>
          </a:p>
          <a:p>
            <a:pPr marL="914400" lvl="0" indent="-298450" algn="l" rtl="0">
              <a:spcBef>
                <a:spcPts val="0"/>
              </a:spcBef>
              <a:spcAft>
                <a:spcPts val="0"/>
              </a:spcAft>
              <a:buClr>
                <a:srgbClr val="58595B"/>
              </a:buClr>
              <a:buSzPts val="1100"/>
              <a:buFont typeface="Roboto Light"/>
              <a:buChar char="●"/>
            </a:pPr>
            <a:r>
              <a:rPr lang="en-US" i="1">
                <a:solidFill>
                  <a:srgbClr val="58595B"/>
                </a:solidFill>
                <a:latin typeface="Roboto Light"/>
                <a:ea typeface="Roboto Light"/>
                <a:cs typeface="Roboto Light"/>
                <a:sym typeface="Roboto Light"/>
              </a:rPr>
              <a:t>a mix of simple, compound, and complex sentences</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With an informal style of writing, a writer or speaker would again have fewer rules to follow. The writer's sentence structure might be more fragmented, casual and conversational, and might include run-ons and other grammatically incorrect structures.</a:t>
            </a:r>
            <a:endParaRPr>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sz="1000">
              <a:solidFill>
                <a:srgbClr val="1155CC"/>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
        <p:nvSpPr>
          <p:cNvPr id="335" name="Google Shape;33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type="title">
  <p:cSld name="TITLE">
    <p:bg>
      <p:bgPr>
        <a:solidFill>
          <a:srgbClr val="BB4B3E"/>
        </a:solidFill>
        <a:effectLst/>
      </p:bgPr>
    </p:bg>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13"/>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9" name="Google Shape;19;p1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20" name="Google Shape;20;p13"/>
          <p:cNvPicPr preferRelativeResize="0"/>
          <p:nvPr/>
        </p:nvPicPr>
        <p:blipFill rotWithShape="1">
          <a:blip r:embed="rId3">
            <a:alphaModFix/>
          </a:blip>
          <a:srcRect l="4741" r="4772"/>
          <a:stretch/>
        </p:blipFill>
        <p:spPr>
          <a:xfrm>
            <a:off x="8514623" y="0"/>
            <a:ext cx="3677377" cy="6858000"/>
          </a:xfrm>
          <a:prstGeom prst="rect">
            <a:avLst/>
          </a:prstGeom>
          <a:solidFill>
            <a:srgbClr val="1ED2AC"/>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127E67"/>
        </a:solidFill>
        <a:effectLst/>
      </p:bgPr>
    </p:bg>
    <p:spTree>
      <p:nvGrpSpPr>
        <p:cNvPr id="1" name="Shape 74"/>
        <p:cNvGrpSpPr/>
        <p:nvPr/>
      </p:nvGrpSpPr>
      <p:grpSpPr>
        <a:xfrm>
          <a:off x="0" y="0"/>
          <a:ext cx="0" cy="0"/>
          <a:chOff x="0" y="0"/>
          <a:chExt cx="0" cy="0"/>
        </a:xfrm>
      </p:grpSpPr>
      <p:sp>
        <p:nvSpPr>
          <p:cNvPr id="75" name="Google Shape;75;p22"/>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22"/>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2"/>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8" name="Google Shape;78;p22"/>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79" name="Google Shape;79;p22"/>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80"/>
        <p:cNvGrpSpPr/>
        <p:nvPr/>
      </p:nvGrpSpPr>
      <p:grpSpPr>
        <a:xfrm>
          <a:off x="0" y="0"/>
          <a:ext cx="0" cy="0"/>
          <a:chOff x="0" y="0"/>
          <a:chExt cx="0" cy="0"/>
        </a:xfrm>
      </p:grpSpPr>
      <p:sp>
        <p:nvSpPr>
          <p:cNvPr id="81" name="Google Shape;81;p23"/>
          <p:cNvSpPr/>
          <p:nvPr/>
        </p:nvSpPr>
        <p:spPr>
          <a:xfrm>
            <a:off x="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23"/>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3" name="Google Shape;83;p23"/>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84" name="Google Shape;84;p23"/>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5" name="Google Shape;85;p2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solidFill>
          <a:schemeClr val="lt1"/>
        </a:solidFill>
        <a:effectLst/>
      </p:bgPr>
    </p:bg>
    <p:spTree>
      <p:nvGrpSpPr>
        <p:cNvPr id="1" name="Shape 86"/>
        <p:cNvGrpSpPr/>
        <p:nvPr/>
      </p:nvGrpSpPr>
      <p:grpSpPr>
        <a:xfrm>
          <a:off x="0" y="0"/>
          <a:ext cx="0" cy="0"/>
          <a:chOff x="0" y="0"/>
          <a:chExt cx="0" cy="0"/>
        </a:xfrm>
      </p:grpSpPr>
      <p:sp>
        <p:nvSpPr>
          <p:cNvPr id="87" name="Google Shape;87;p24"/>
          <p:cNvSpPr/>
          <p:nvPr/>
        </p:nvSpPr>
        <p:spPr>
          <a:xfrm>
            <a:off x="609600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8" name="Google Shape;88;p24"/>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89" name="Google Shape;89;p24"/>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0" name="Google Shape;90;p24"/>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91" name="Google Shape;91;p24"/>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2" name="Google Shape;92;p24"/>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solidFill>
          <a:schemeClr val="lt1"/>
        </a:solidFill>
        <a:effectLst/>
      </p:bgPr>
    </p:bg>
    <p:spTree>
      <p:nvGrpSpPr>
        <p:cNvPr id="1" name="Shape 93"/>
        <p:cNvGrpSpPr/>
        <p:nvPr/>
      </p:nvGrpSpPr>
      <p:grpSpPr>
        <a:xfrm>
          <a:off x="0" y="0"/>
          <a:ext cx="0" cy="0"/>
          <a:chOff x="0" y="0"/>
          <a:chExt cx="0" cy="0"/>
        </a:xfrm>
      </p:grpSpPr>
      <p:sp>
        <p:nvSpPr>
          <p:cNvPr id="94" name="Google Shape;94;p25"/>
          <p:cNvSpPr/>
          <p:nvPr/>
        </p:nvSpPr>
        <p:spPr>
          <a:xfrm>
            <a:off x="609600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 name="Google Shape;95;p25"/>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96" name="Google Shape;96;p25"/>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97" name="Google Shape;97;p25"/>
          <p:cNvSpPr txBox="1">
            <a:spLocks noGrp="1"/>
          </p:cNvSpPr>
          <p:nvPr>
            <p:ph type="title"/>
          </p:nvPr>
        </p:nvSpPr>
        <p:spPr>
          <a:xfrm>
            <a:off x="660801" y="2015095"/>
            <a:ext cx="4735063"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127E67"/>
              </a:buClr>
              <a:buSzPts val="5000"/>
              <a:buFont typeface="Roboto"/>
              <a:buNone/>
              <a:defRPr sz="5000">
                <a:solidFill>
                  <a:srgbClr val="127E67"/>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5"/>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9" name="Google Shape;99;p25"/>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solidFill>
          <a:schemeClr val="lt1"/>
        </a:solidFill>
        <a:effectLst/>
      </p:bgPr>
    </p:bg>
    <p:spTree>
      <p:nvGrpSpPr>
        <p:cNvPr id="1" name="Shape 100"/>
        <p:cNvGrpSpPr/>
        <p:nvPr/>
      </p:nvGrpSpPr>
      <p:grpSpPr>
        <a:xfrm>
          <a:off x="0" y="0"/>
          <a:ext cx="0" cy="0"/>
          <a:chOff x="0" y="0"/>
          <a:chExt cx="0" cy="0"/>
        </a:xfrm>
      </p:grpSpPr>
      <p:sp>
        <p:nvSpPr>
          <p:cNvPr id="101" name="Google Shape;101;p26"/>
          <p:cNvSpPr/>
          <p:nvPr/>
        </p:nvSpPr>
        <p:spPr>
          <a:xfrm>
            <a:off x="609600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 name="Google Shape;102;p26"/>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03" name="Google Shape;103;p26"/>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04" name="Google Shape;104;p26"/>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26"/>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6" name="Google Shape;106;p26"/>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127E67"/>
              </a:buClr>
              <a:buSzPts val="4000"/>
              <a:buNone/>
              <a:defRPr sz="4000" b="1">
                <a:solidFill>
                  <a:srgbClr val="127E67"/>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7" name="Google Shape;107;p26"/>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6C49A2"/>
        </a:solidFill>
        <a:effectLst/>
      </p:bgPr>
    </p:bg>
    <p:spTree>
      <p:nvGrpSpPr>
        <p:cNvPr id="1" name="Shape 108"/>
        <p:cNvGrpSpPr/>
        <p:nvPr/>
      </p:nvGrpSpPr>
      <p:grpSpPr>
        <a:xfrm>
          <a:off x="0" y="0"/>
          <a:ext cx="0" cy="0"/>
          <a:chOff x="0" y="0"/>
          <a:chExt cx="0" cy="0"/>
        </a:xfrm>
      </p:grpSpPr>
      <p:sp>
        <p:nvSpPr>
          <p:cNvPr id="109" name="Google Shape;109;p27"/>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7"/>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1" name="Google Shape;111;p27"/>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12" name="Google Shape;112;p27"/>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113" name="Google Shape;113;p27"/>
          <p:cNvPicPr preferRelativeResize="0"/>
          <p:nvPr/>
        </p:nvPicPr>
        <p:blipFill rotWithShape="1">
          <a:blip r:embed="rId3">
            <a:alphaModFix/>
          </a:blip>
          <a:srcRect l="7142" t="-1" r="2497" b="138"/>
          <a:stretch/>
        </p:blipFill>
        <p:spPr>
          <a:xfrm>
            <a:off x="8514623" y="0"/>
            <a:ext cx="3677377" cy="6857999"/>
          </a:xfrm>
          <a:prstGeom prst="rect">
            <a:avLst/>
          </a:prstGeom>
          <a:solidFill>
            <a:srgbClr val="1ED2AC"/>
          </a:solid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solidFill>
          <a:srgbClr val="6C49A2"/>
        </a:solidFill>
        <a:effectLst/>
      </p:bgPr>
    </p:bg>
    <p:spTree>
      <p:nvGrpSpPr>
        <p:cNvPr id="1" name="Shape 114"/>
        <p:cNvGrpSpPr/>
        <p:nvPr/>
      </p:nvGrpSpPr>
      <p:grpSpPr>
        <a:xfrm>
          <a:off x="0" y="0"/>
          <a:ext cx="0" cy="0"/>
          <a:chOff x="0" y="0"/>
          <a:chExt cx="0" cy="0"/>
        </a:xfrm>
      </p:grpSpPr>
      <p:sp>
        <p:nvSpPr>
          <p:cNvPr id="115" name="Google Shape;115;p28"/>
          <p:cNvSpPr>
            <a:spLocks noGrp="1"/>
          </p:cNvSpPr>
          <p:nvPr>
            <p:ph type="pic" idx="2"/>
          </p:nvPr>
        </p:nvSpPr>
        <p:spPr>
          <a:xfrm>
            <a:off x="6376657" y="231318"/>
            <a:ext cx="5586744" cy="722990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28"/>
          <p:cNvSpPr txBox="1">
            <a:spLocks noGrp="1"/>
          </p:cNvSpPr>
          <p:nvPr>
            <p:ph type="title"/>
          </p:nvPr>
        </p:nvSpPr>
        <p:spPr>
          <a:xfrm>
            <a:off x="660802" y="792040"/>
            <a:ext cx="4807492" cy="891794"/>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8"/>
          <p:cNvSpPr txBox="1">
            <a:spLocks noGrp="1"/>
          </p:cNvSpPr>
          <p:nvPr>
            <p:ph type="subTitle" idx="1"/>
          </p:nvPr>
        </p:nvSpPr>
        <p:spPr>
          <a:xfrm>
            <a:off x="660801" y="1845526"/>
            <a:ext cx="4807492" cy="422043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1600"/>
              <a:buNone/>
              <a:defRPr sz="16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8" name="Google Shape;118;p28"/>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19" name="Google Shape;119;p28"/>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solidFill>
          <a:srgbClr val="6C49A2"/>
        </a:solidFill>
        <a:effectLst/>
      </p:bgPr>
    </p:bg>
    <p:spTree>
      <p:nvGrpSpPr>
        <p:cNvPr id="1" name="Shape 120"/>
        <p:cNvGrpSpPr/>
        <p:nvPr/>
      </p:nvGrpSpPr>
      <p:grpSpPr>
        <a:xfrm>
          <a:off x="0" y="0"/>
          <a:ext cx="0" cy="0"/>
          <a:chOff x="0" y="0"/>
          <a:chExt cx="0" cy="0"/>
        </a:xfrm>
      </p:grpSpPr>
      <p:sp>
        <p:nvSpPr>
          <p:cNvPr id="121" name="Google Shape;121;p29"/>
          <p:cNvSpPr>
            <a:spLocks noGrp="1"/>
          </p:cNvSpPr>
          <p:nvPr>
            <p:ph type="pic" idx="2"/>
          </p:nvPr>
        </p:nvSpPr>
        <p:spPr>
          <a:xfrm>
            <a:off x="6376657" y="231318"/>
            <a:ext cx="5586744" cy="722990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29"/>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9"/>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4" name="Google Shape;124;p29"/>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25" name="Google Shape;125;p29"/>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solidFill>
          <a:schemeClr val="lt1"/>
        </a:solidFill>
        <a:effectLst/>
      </p:bgPr>
    </p:bg>
    <p:spTree>
      <p:nvGrpSpPr>
        <p:cNvPr id="1" name="Shape 126"/>
        <p:cNvGrpSpPr/>
        <p:nvPr/>
      </p:nvGrpSpPr>
      <p:grpSpPr>
        <a:xfrm>
          <a:off x="0" y="0"/>
          <a:ext cx="0" cy="0"/>
          <a:chOff x="0" y="0"/>
          <a:chExt cx="0" cy="0"/>
        </a:xfrm>
      </p:grpSpPr>
      <p:sp>
        <p:nvSpPr>
          <p:cNvPr id="127" name="Google Shape;127;p30"/>
          <p:cNvSpPr/>
          <p:nvPr/>
        </p:nvSpPr>
        <p:spPr>
          <a:xfrm>
            <a:off x="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30"/>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9" name="Google Shape;129;p30"/>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30" name="Google Shape;130;p30"/>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1" name="Google Shape;131;p30"/>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solidFill>
          <a:schemeClr val="lt1"/>
        </a:solidFill>
        <a:effectLst/>
      </p:bgPr>
    </p:bg>
    <p:spTree>
      <p:nvGrpSpPr>
        <p:cNvPr id="1" name="Shape 132"/>
        <p:cNvGrpSpPr/>
        <p:nvPr/>
      </p:nvGrpSpPr>
      <p:grpSpPr>
        <a:xfrm>
          <a:off x="0" y="0"/>
          <a:ext cx="0" cy="0"/>
          <a:chOff x="0" y="0"/>
          <a:chExt cx="0" cy="0"/>
        </a:xfrm>
      </p:grpSpPr>
      <p:sp>
        <p:nvSpPr>
          <p:cNvPr id="133" name="Google Shape;133;p31"/>
          <p:cNvSpPr/>
          <p:nvPr/>
        </p:nvSpPr>
        <p:spPr>
          <a:xfrm>
            <a:off x="609600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4" name="Google Shape;134;p31"/>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35" name="Google Shape;135;p31"/>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6" name="Google Shape;136;p31"/>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37" name="Google Shape;137;p31"/>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8" name="Google Shape;138;p31"/>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5_Custom Layout">
  <p:cSld name="25_Custom Layout">
    <p:bg>
      <p:bgPr>
        <a:solidFill>
          <a:srgbClr val="BB4B3E"/>
        </a:solidFill>
        <a:effectLst/>
      </p:bgPr>
    </p:bg>
    <p:spTree>
      <p:nvGrpSpPr>
        <p:cNvPr id="1" name="Shape 21"/>
        <p:cNvGrpSpPr/>
        <p:nvPr/>
      </p:nvGrpSpPr>
      <p:grpSpPr>
        <a:xfrm>
          <a:off x="0" y="0"/>
          <a:ext cx="0" cy="0"/>
          <a:chOff x="0" y="0"/>
          <a:chExt cx="0" cy="0"/>
        </a:xfrm>
      </p:grpSpPr>
      <p:sp>
        <p:nvSpPr>
          <p:cNvPr id="22" name="Google Shape;22;p14"/>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14"/>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4"/>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5" name="Google Shape;25;p14"/>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26" name="Google Shape;26;p14"/>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solidFill>
          <a:schemeClr val="lt1"/>
        </a:solidFill>
        <a:effectLst/>
      </p:bgPr>
    </p:bg>
    <p:spTree>
      <p:nvGrpSpPr>
        <p:cNvPr id="1" name="Shape 139"/>
        <p:cNvGrpSpPr/>
        <p:nvPr/>
      </p:nvGrpSpPr>
      <p:grpSpPr>
        <a:xfrm>
          <a:off x="0" y="0"/>
          <a:ext cx="0" cy="0"/>
          <a:chOff x="0" y="0"/>
          <a:chExt cx="0" cy="0"/>
        </a:xfrm>
      </p:grpSpPr>
      <p:sp>
        <p:nvSpPr>
          <p:cNvPr id="140" name="Google Shape;140;p32"/>
          <p:cNvSpPr/>
          <p:nvPr/>
        </p:nvSpPr>
        <p:spPr>
          <a:xfrm>
            <a:off x="609600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1" name="Google Shape;141;p32"/>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42" name="Google Shape;142;p32"/>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43" name="Google Shape;143;p32"/>
          <p:cNvSpPr txBox="1">
            <a:spLocks noGrp="1"/>
          </p:cNvSpPr>
          <p:nvPr>
            <p:ph type="title"/>
          </p:nvPr>
        </p:nvSpPr>
        <p:spPr>
          <a:xfrm>
            <a:off x="660801" y="2015095"/>
            <a:ext cx="4735063"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6C49A2"/>
              </a:buClr>
              <a:buSzPts val="5000"/>
              <a:buFont typeface="Roboto"/>
              <a:buNone/>
              <a:defRPr sz="5000">
                <a:solidFill>
                  <a:srgbClr val="6C49A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2"/>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5" name="Google Shape;145;p32"/>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8_Custom Layout">
  <p:cSld name="18_Custom Layout">
    <p:bg>
      <p:bgPr>
        <a:solidFill>
          <a:schemeClr val="lt1"/>
        </a:solidFill>
        <a:effectLst/>
      </p:bgPr>
    </p:bg>
    <p:spTree>
      <p:nvGrpSpPr>
        <p:cNvPr id="1" name="Shape 146"/>
        <p:cNvGrpSpPr/>
        <p:nvPr/>
      </p:nvGrpSpPr>
      <p:grpSpPr>
        <a:xfrm>
          <a:off x="0" y="0"/>
          <a:ext cx="0" cy="0"/>
          <a:chOff x="0" y="0"/>
          <a:chExt cx="0" cy="0"/>
        </a:xfrm>
      </p:grpSpPr>
      <p:sp>
        <p:nvSpPr>
          <p:cNvPr id="147" name="Google Shape;147;p33"/>
          <p:cNvSpPr/>
          <p:nvPr/>
        </p:nvSpPr>
        <p:spPr>
          <a:xfrm>
            <a:off x="609600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8" name="Google Shape;148;p33"/>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49" name="Google Shape;149;p3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50" name="Google Shape;150;p33"/>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33"/>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2" name="Google Shape;152;p33"/>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3" name="Google Shape;153;p33"/>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4_Custom Layout">
  <p:cSld name="24_Custom Layout">
    <p:bg>
      <p:bgPr>
        <a:solidFill>
          <a:srgbClr val="BB4B3E"/>
        </a:solidFill>
        <a:effectLst/>
      </p:bgPr>
    </p:bg>
    <p:spTree>
      <p:nvGrpSpPr>
        <p:cNvPr id="1" name="Shape 154"/>
        <p:cNvGrpSpPr/>
        <p:nvPr/>
      </p:nvGrpSpPr>
      <p:grpSpPr>
        <a:xfrm>
          <a:off x="0" y="0"/>
          <a:ext cx="0" cy="0"/>
          <a:chOff x="0" y="0"/>
          <a:chExt cx="0" cy="0"/>
        </a:xfrm>
      </p:grpSpPr>
      <p:sp>
        <p:nvSpPr>
          <p:cNvPr id="155" name="Google Shape;155;p34"/>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34"/>
          <p:cNvSpPr txBox="1">
            <a:spLocks noGrp="1"/>
          </p:cNvSpPr>
          <p:nvPr>
            <p:ph type="title"/>
          </p:nvPr>
        </p:nvSpPr>
        <p:spPr>
          <a:xfrm>
            <a:off x="660802" y="792040"/>
            <a:ext cx="4807492" cy="891794"/>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34"/>
          <p:cNvSpPr txBox="1">
            <a:spLocks noGrp="1"/>
          </p:cNvSpPr>
          <p:nvPr>
            <p:ph type="subTitle" idx="1"/>
          </p:nvPr>
        </p:nvSpPr>
        <p:spPr>
          <a:xfrm>
            <a:off x="660801" y="1845526"/>
            <a:ext cx="4807492" cy="422043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1600"/>
              <a:buNone/>
              <a:defRPr sz="16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58" name="Google Shape;158;p34"/>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59" name="Google Shape;159;p34"/>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7_Custom Layout">
  <p:cSld name="27_Custom Layout">
    <p:bg>
      <p:bgPr>
        <a:solidFill>
          <a:schemeClr val="lt1"/>
        </a:solidFill>
        <a:effectLst/>
      </p:bgPr>
    </p:bg>
    <p:spTree>
      <p:nvGrpSpPr>
        <p:cNvPr id="1" name="Shape 160"/>
        <p:cNvGrpSpPr/>
        <p:nvPr/>
      </p:nvGrpSpPr>
      <p:grpSpPr>
        <a:xfrm>
          <a:off x="0" y="0"/>
          <a:ext cx="0" cy="0"/>
          <a:chOff x="0" y="0"/>
          <a:chExt cx="0" cy="0"/>
        </a:xfrm>
      </p:grpSpPr>
      <p:sp>
        <p:nvSpPr>
          <p:cNvPr id="161" name="Google Shape;161;p35"/>
          <p:cNvSpPr/>
          <p:nvPr/>
        </p:nvSpPr>
        <p:spPr>
          <a:xfrm>
            <a:off x="609600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35"/>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63" name="Google Shape;163;p35"/>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4" name="Google Shape;164;p35"/>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65" name="Google Shape;165;p35"/>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6" name="Google Shape;166;p35"/>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8_Custom Layout">
  <p:cSld name="28_Custom Layout">
    <p:bg>
      <p:bgPr>
        <a:solidFill>
          <a:schemeClr val="lt1"/>
        </a:solidFill>
        <a:effectLst/>
      </p:bgPr>
    </p:bg>
    <p:spTree>
      <p:nvGrpSpPr>
        <p:cNvPr id="1" name="Shape 167"/>
        <p:cNvGrpSpPr/>
        <p:nvPr/>
      </p:nvGrpSpPr>
      <p:grpSpPr>
        <a:xfrm>
          <a:off x="0" y="0"/>
          <a:ext cx="0" cy="0"/>
          <a:chOff x="0" y="0"/>
          <a:chExt cx="0" cy="0"/>
        </a:xfrm>
      </p:grpSpPr>
      <p:sp>
        <p:nvSpPr>
          <p:cNvPr id="168" name="Google Shape;168;p36"/>
          <p:cNvSpPr/>
          <p:nvPr/>
        </p:nvSpPr>
        <p:spPr>
          <a:xfrm>
            <a:off x="609600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9" name="Google Shape;169;p36"/>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70" name="Google Shape;170;p36"/>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71" name="Google Shape;171;p36"/>
          <p:cNvSpPr txBox="1">
            <a:spLocks noGrp="1"/>
          </p:cNvSpPr>
          <p:nvPr>
            <p:ph type="title"/>
          </p:nvPr>
        </p:nvSpPr>
        <p:spPr>
          <a:xfrm>
            <a:off x="660801" y="2015095"/>
            <a:ext cx="4735063"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BB4B3E"/>
              </a:buClr>
              <a:buSzPts val="5000"/>
              <a:buFont typeface="Roboto"/>
              <a:buNone/>
              <a:defRPr sz="5000">
                <a:solidFill>
                  <a:srgbClr val="BB4B3E"/>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36"/>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3" name="Google Shape;173;p36"/>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9_Custom Layout">
  <p:cSld name="29_Custom Layout">
    <p:bg>
      <p:bgPr>
        <a:solidFill>
          <a:schemeClr val="lt1"/>
        </a:solidFill>
        <a:effectLst/>
      </p:bgPr>
    </p:bg>
    <p:spTree>
      <p:nvGrpSpPr>
        <p:cNvPr id="1" name="Shape 174"/>
        <p:cNvGrpSpPr/>
        <p:nvPr/>
      </p:nvGrpSpPr>
      <p:grpSpPr>
        <a:xfrm>
          <a:off x="0" y="0"/>
          <a:ext cx="0" cy="0"/>
          <a:chOff x="0" y="0"/>
          <a:chExt cx="0" cy="0"/>
        </a:xfrm>
      </p:grpSpPr>
      <p:sp>
        <p:nvSpPr>
          <p:cNvPr id="175" name="Google Shape;175;p37"/>
          <p:cNvSpPr/>
          <p:nvPr/>
        </p:nvSpPr>
        <p:spPr>
          <a:xfrm>
            <a:off x="609600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37"/>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77" name="Google Shape;177;p37"/>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78" name="Google Shape;178;p37"/>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 name="Google Shape;179;p37"/>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0" name="Google Shape;180;p37"/>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BB4B3E"/>
              </a:buClr>
              <a:buSzPts val="4000"/>
              <a:buNone/>
              <a:defRPr sz="4000" b="1">
                <a:solidFill>
                  <a:srgbClr val="BB4B3E"/>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1" name="Google Shape;181;p37"/>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solidFill>
          <a:schemeClr val="lt1"/>
        </a:solidFill>
        <a:effectLst/>
      </p:bgPr>
    </p:bg>
    <p:spTree>
      <p:nvGrpSpPr>
        <p:cNvPr id="1" name="Shape 182"/>
        <p:cNvGrpSpPr/>
        <p:nvPr/>
      </p:nvGrpSpPr>
      <p:grpSpPr>
        <a:xfrm>
          <a:off x="0" y="0"/>
          <a:ext cx="0" cy="0"/>
          <a:chOff x="0" y="0"/>
          <a:chExt cx="0" cy="0"/>
        </a:xfrm>
      </p:grpSpPr>
      <p:sp>
        <p:nvSpPr>
          <p:cNvPr id="183" name="Google Shape;183;p38"/>
          <p:cNvSpPr/>
          <p:nvPr/>
        </p:nvSpPr>
        <p:spPr>
          <a:xfrm>
            <a:off x="609600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4" name="Google Shape;184;p38"/>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185" name="Google Shape;185;p38"/>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186" name="Google Shape;186;p38"/>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87" name="Google Shape;187;p38"/>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8" name="Google Shape;188;p38"/>
          <p:cNvSpPr txBox="1">
            <a:spLocks noGrp="1"/>
          </p:cNvSpPr>
          <p:nvPr>
            <p:ph type="body" idx="2"/>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chemeClr val="lt1"/>
        </a:solidFill>
        <a:effectLst/>
      </p:bgPr>
    </p:bg>
    <p:spTree>
      <p:nvGrpSpPr>
        <p:cNvPr id="1" name="Shape 189"/>
        <p:cNvGrpSpPr/>
        <p:nvPr/>
      </p:nvGrpSpPr>
      <p:grpSpPr>
        <a:xfrm>
          <a:off x="0" y="0"/>
          <a:ext cx="0" cy="0"/>
          <a:chOff x="0" y="0"/>
          <a:chExt cx="0" cy="0"/>
        </a:xfrm>
      </p:grpSpPr>
      <p:sp>
        <p:nvSpPr>
          <p:cNvPr id="190" name="Google Shape;190;p39"/>
          <p:cNvSpPr/>
          <p:nvPr/>
        </p:nvSpPr>
        <p:spPr>
          <a:xfrm>
            <a:off x="609600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1" name="Google Shape;191;p39"/>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192" name="Google Shape;192;p39"/>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193" name="Google Shape;193;p39"/>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94" name="Google Shape;194;p39"/>
          <p:cNvSpPr txBox="1">
            <a:spLocks noGrp="1"/>
          </p:cNvSpPr>
          <p:nvPr>
            <p:ph type="subTitle" idx="1"/>
          </p:nvPr>
        </p:nvSpPr>
        <p:spPr>
          <a:xfrm>
            <a:off x="660801" y="2375210"/>
            <a:ext cx="4669482" cy="3690751"/>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1800"/>
              <a:buNone/>
              <a:defRPr sz="18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5" name="Google Shape;195;p39"/>
          <p:cNvSpPr txBox="1">
            <a:spLocks noGrp="1"/>
          </p:cNvSpPr>
          <p:nvPr>
            <p:ph type="body" idx="2"/>
          </p:nvPr>
        </p:nvSpPr>
        <p:spPr>
          <a:xfrm>
            <a:off x="660802" y="792039"/>
            <a:ext cx="4669481" cy="141287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0_Custom Layout">
  <p:cSld name="20_Custom Layout">
    <p:bg>
      <p:bgPr>
        <a:solidFill>
          <a:schemeClr val="lt1"/>
        </a:solidFill>
        <a:effectLst/>
      </p:bgPr>
    </p:bg>
    <p:spTree>
      <p:nvGrpSpPr>
        <p:cNvPr id="1" name="Shape 196"/>
        <p:cNvGrpSpPr/>
        <p:nvPr/>
      </p:nvGrpSpPr>
      <p:grpSpPr>
        <a:xfrm>
          <a:off x="0" y="0"/>
          <a:ext cx="0" cy="0"/>
          <a:chOff x="0" y="0"/>
          <a:chExt cx="0" cy="0"/>
        </a:xfrm>
      </p:grpSpPr>
      <p:sp>
        <p:nvSpPr>
          <p:cNvPr id="197" name="Google Shape;197;p40"/>
          <p:cNvSpPr/>
          <p:nvPr/>
        </p:nvSpPr>
        <p:spPr>
          <a:xfrm flipH="1">
            <a:off x="0" y="0"/>
            <a:ext cx="4062984"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p40"/>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199" name="Google Shape;199;p40"/>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00" name="Google Shape;200;p40"/>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201" name="Google Shape;201;p40"/>
          <p:cNvSpPr txBox="1">
            <a:spLocks noGrp="1"/>
          </p:cNvSpPr>
          <p:nvPr>
            <p:ph type="subTitle" idx="1"/>
          </p:nvPr>
        </p:nvSpPr>
        <p:spPr>
          <a:xfrm>
            <a:off x="660801" y="3612995"/>
            <a:ext cx="2898827" cy="173897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1800"/>
              <a:buNone/>
              <a:defRPr sz="18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2" name="Google Shape;202;p40"/>
          <p:cNvSpPr txBox="1">
            <a:spLocks noGrp="1"/>
          </p:cNvSpPr>
          <p:nvPr>
            <p:ph type="body" idx="2"/>
          </p:nvPr>
        </p:nvSpPr>
        <p:spPr>
          <a:xfrm>
            <a:off x="660801" y="2032998"/>
            <a:ext cx="2898827"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lt1"/>
        </a:solidFill>
        <a:effectLst/>
      </p:bgPr>
    </p:bg>
    <p:spTree>
      <p:nvGrpSpPr>
        <p:cNvPr id="1" name="Shape 203"/>
        <p:cNvGrpSpPr/>
        <p:nvPr/>
      </p:nvGrpSpPr>
      <p:grpSpPr>
        <a:xfrm>
          <a:off x="0" y="0"/>
          <a:ext cx="0" cy="0"/>
          <a:chOff x="0" y="0"/>
          <a:chExt cx="0" cy="0"/>
        </a:xfrm>
      </p:grpSpPr>
      <p:sp>
        <p:nvSpPr>
          <p:cNvPr id="204" name="Google Shape;204;p41"/>
          <p:cNvSpPr/>
          <p:nvPr/>
        </p:nvSpPr>
        <p:spPr>
          <a:xfrm>
            <a:off x="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41"/>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6" name="Google Shape;206;p41"/>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207" name="Google Shape;207;p41"/>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8" name="Google Shape;208;p41"/>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09" name="Google Shape;209;p41"/>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1"/>
        </a:solidFill>
        <a:effectLst/>
      </p:bgPr>
    </p:bg>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 name="Google Shape;29;p15"/>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30" name="Google Shape;30;p15"/>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31" name="Google Shape;31;p15"/>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32" name="Google Shape;32;p15"/>
          <p:cNvSpPr/>
          <p:nvPr/>
        </p:nvSpPr>
        <p:spPr>
          <a:xfrm>
            <a:off x="660801" y="3264100"/>
            <a:ext cx="405999" cy="405999"/>
          </a:xfrm>
          <a:prstGeom prst="ellipse">
            <a:avLst/>
          </a:prstGeom>
          <a:solidFill>
            <a:srgbClr val="F763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1</a:t>
            </a:r>
            <a:endParaRPr/>
          </a:p>
        </p:txBody>
      </p:sp>
      <p:sp>
        <p:nvSpPr>
          <p:cNvPr id="33" name="Google Shape;33;p15"/>
          <p:cNvSpPr/>
          <p:nvPr/>
        </p:nvSpPr>
        <p:spPr>
          <a:xfrm>
            <a:off x="4631690" y="3264100"/>
            <a:ext cx="405999" cy="405999"/>
          </a:xfrm>
          <a:prstGeom prst="ellipse">
            <a:avLst/>
          </a:prstGeom>
          <a:solidFill>
            <a:srgbClr val="EEB7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2</a:t>
            </a:r>
            <a:endParaRPr/>
          </a:p>
        </p:txBody>
      </p:sp>
      <p:sp>
        <p:nvSpPr>
          <p:cNvPr id="34" name="Google Shape;34;p15"/>
          <p:cNvSpPr/>
          <p:nvPr/>
        </p:nvSpPr>
        <p:spPr>
          <a:xfrm>
            <a:off x="8602177" y="3264100"/>
            <a:ext cx="405999" cy="405999"/>
          </a:xfrm>
          <a:prstGeom prst="ellipse">
            <a:avLst/>
          </a:prstGeom>
          <a:solidFill>
            <a:srgbClr val="1ED2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3</a:t>
            </a:r>
            <a:endParaRPr/>
          </a:p>
        </p:txBody>
      </p:sp>
      <p:sp>
        <p:nvSpPr>
          <p:cNvPr id="35" name="Google Shape;35;p15"/>
          <p:cNvSpPr txBox="1">
            <a:spLocks noGrp="1"/>
          </p:cNvSpPr>
          <p:nvPr>
            <p:ph type="body" idx="1"/>
          </p:nvPr>
        </p:nvSpPr>
        <p:spPr>
          <a:xfrm>
            <a:off x="660400"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4631690"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body" idx="3"/>
          </p:nvPr>
        </p:nvSpPr>
        <p:spPr>
          <a:xfrm>
            <a:off x="8602578"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solidFill>
          <a:schemeClr val="lt1"/>
        </a:solidFill>
        <a:effectLst/>
      </p:bgPr>
    </p:bg>
    <p:spTree>
      <p:nvGrpSpPr>
        <p:cNvPr id="1" name="Shape 210"/>
        <p:cNvGrpSpPr/>
        <p:nvPr/>
      </p:nvGrpSpPr>
      <p:grpSpPr>
        <a:xfrm>
          <a:off x="0" y="0"/>
          <a:ext cx="0" cy="0"/>
          <a:chOff x="0" y="0"/>
          <a:chExt cx="0" cy="0"/>
        </a:xfrm>
      </p:grpSpPr>
      <p:sp>
        <p:nvSpPr>
          <p:cNvPr id="211" name="Google Shape;211;p42"/>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2" name="Google Shape;212;p42"/>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13" name="Google Shape;213;p42"/>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14" name="Google Shape;214;p42"/>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215" name="Google Shape;215;p42"/>
          <p:cNvSpPr/>
          <p:nvPr/>
        </p:nvSpPr>
        <p:spPr>
          <a:xfrm>
            <a:off x="660801" y="3264100"/>
            <a:ext cx="405999" cy="405999"/>
          </a:xfrm>
          <a:prstGeom prst="ellipse">
            <a:avLst/>
          </a:prstGeom>
          <a:solidFill>
            <a:srgbClr val="F763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1</a:t>
            </a:r>
            <a:endParaRPr/>
          </a:p>
        </p:txBody>
      </p:sp>
      <p:sp>
        <p:nvSpPr>
          <p:cNvPr id="216" name="Google Shape;216;p42"/>
          <p:cNvSpPr/>
          <p:nvPr/>
        </p:nvSpPr>
        <p:spPr>
          <a:xfrm>
            <a:off x="6096000" y="3264100"/>
            <a:ext cx="405999" cy="405999"/>
          </a:xfrm>
          <a:prstGeom prst="ellipse">
            <a:avLst/>
          </a:prstGeom>
          <a:solidFill>
            <a:srgbClr val="EEB7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2</a:t>
            </a:r>
            <a:endParaRPr/>
          </a:p>
        </p:txBody>
      </p:sp>
      <p:sp>
        <p:nvSpPr>
          <p:cNvPr id="217" name="Google Shape;217;p42"/>
          <p:cNvSpPr txBox="1">
            <a:spLocks noGrp="1"/>
          </p:cNvSpPr>
          <p:nvPr>
            <p:ph type="body" idx="1"/>
          </p:nvPr>
        </p:nvSpPr>
        <p:spPr>
          <a:xfrm>
            <a:off x="660400" y="3954463"/>
            <a:ext cx="4569522"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3200"/>
              <a:buNone/>
              <a:defRPr sz="32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42"/>
          <p:cNvSpPr txBox="1">
            <a:spLocks noGrp="1"/>
          </p:cNvSpPr>
          <p:nvPr>
            <p:ph type="body" idx="2"/>
          </p:nvPr>
        </p:nvSpPr>
        <p:spPr>
          <a:xfrm>
            <a:off x="6096000" y="3954463"/>
            <a:ext cx="4569522"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3200"/>
              <a:buNone/>
              <a:defRPr sz="32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2_Custom Layout">
  <p:cSld name="22_Custom Layout">
    <p:bg>
      <p:bgPr>
        <a:solidFill>
          <a:schemeClr val="lt1"/>
        </a:solidFill>
        <a:effectLst/>
      </p:bgPr>
    </p:bg>
    <p:spTree>
      <p:nvGrpSpPr>
        <p:cNvPr id="1" name="Shape 219"/>
        <p:cNvGrpSpPr/>
        <p:nvPr/>
      </p:nvGrpSpPr>
      <p:grpSpPr>
        <a:xfrm>
          <a:off x="0" y="0"/>
          <a:ext cx="0" cy="0"/>
          <a:chOff x="0" y="0"/>
          <a:chExt cx="0" cy="0"/>
        </a:xfrm>
      </p:grpSpPr>
      <p:sp>
        <p:nvSpPr>
          <p:cNvPr id="220" name="Google Shape;220;p43"/>
          <p:cNvSpPr txBox="1">
            <a:spLocks noGrp="1"/>
          </p:cNvSpPr>
          <p:nvPr>
            <p:ph type="title"/>
          </p:nvPr>
        </p:nvSpPr>
        <p:spPr>
          <a:xfrm>
            <a:off x="660800" y="792040"/>
            <a:ext cx="6458457" cy="938789"/>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1" name="Google Shape;221;p43"/>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22" name="Google Shape;222;p43"/>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23" name="Google Shape;223;p4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224" name="Google Shape;224;p43"/>
          <p:cNvSpPr txBox="1">
            <a:spLocks noGrp="1"/>
          </p:cNvSpPr>
          <p:nvPr>
            <p:ph type="subTitle" idx="1"/>
          </p:nvPr>
        </p:nvSpPr>
        <p:spPr>
          <a:xfrm>
            <a:off x="660800" y="1871281"/>
            <a:ext cx="6458457" cy="418363"/>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5" name="Google Shape;225;p43"/>
          <p:cNvSpPr txBox="1">
            <a:spLocks noGrp="1"/>
          </p:cNvSpPr>
          <p:nvPr>
            <p:ph type="body" idx="2"/>
          </p:nvPr>
        </p:nvSpPr>
        <p:spPr>
          <a:xfrm>
            <a:off x="660400" y="3382265"/>
            <a:ext cx="2928619" cy="41836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2200"/>
              <a:buNone/>
              <a:defRPr sz="22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43"/>
          <p:cNvSpPr txBox="1">
            <a:spLocks noGrp="1"/>
          </p:cNvSpPr>
          <p:nvPr>
            <p:ph type="body" idx="3"/>
          </p:nvPr>
        </p:nvSpPr>
        <p:spPr>
          <a:xfrm>
            <a:off x="4631690" y="3382265"/>
            <a:ext cx="2928619" cy="41836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2200"/>
              <a:buNone/>
              <a:defRPr sz="22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43"/>
          <p:cNvSpPr txBox="1">
            <a:spLocks noGrp="1"/>
          </p:cNvSpPr>
          <p:nvPr>
            <p:ph type="body" idx="4"/>
          </p:nvPr>
        </p:nvSpPr>
        <p:spPr>
          <a:xfrm>
            <a:off x="8602577" y="3382265"/>
            <a:ext cx="2928619" cy="41836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2200"/>
              <a:buNone/>
              <a:defRPr sz="22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43"/>
          <p:cNvSpPr txBox="1">
            <a:spLocks noGrp="1"/>
          </p:cNvSpPr>
          <p:nvPr>
            <p:ph type="body" idx="5"/>
          </p:nvPr>
        </p:nvSpPr>
        <p:spPr>
          <a:xfrm>
            <a:off x="660400" y="3899840"/>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43"/>
          <p:cNvSpPr txBox="1">
            <a:spLocks noGrp="1"/>
          </p:cNvSpPr>
          <p:nvPr>
            <p:ph type="body" idx="6"/>
          </p:nvPr>
        </p:nvSpPr>
        <p:spPr>
          <a:xfrm>
            <a:off x="4631690" y="3899840"/>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43"/>
          <p:cNvSpPr txBox="1">
            <a:spLocks noGrp="1"/>
          </p:cNvSpPr>
          <p:nvPr>
            <p:ph type="body" idx="7"/>
          </p:nvPr>
        </p:nvSpPr>
        <p:spPr>
          <a:xfrm>
            <a:off x="8602578" y="3899840"/>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43"/>
          <p:cNvSpPr>
            <a:spLocks noGrp="1"/>
          </p:cNvSpPr>
          <p:nvPr>
            <p:ph type="pic" idx="8"/>
          </p:nvPr>
        </p:nvSpPr>
        <p:spPr>
          <a:xfrm>
            <a:off x="657225" y="2876149"/>
            <a:ext cx="402336" cy="40233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43"/>
          <p:cNvSpPr>
            <a:spLocks noGrp="1"/>
          </p:cNvSpPr>
          <p:nvPr>
            <p:ph type="pic" idx="9"/>
          </p:nvPr>
        </p:nvSpPr>
        <p:spPr>
          <a:xfrm>
            <a:off x="8602577" y="2876149"/>
            <a:ext cx="402336" cy="40233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43"/>
          <p:cNvSpPr>
            <a:spLocks noGrp="1"/>
          </p:cNvSpPr>
          <p:nvPr>
            <p:ph type="pic" idx="13"/>
          </p:nvPr>
        </p:nvSpPr>
        <p:spPr>
          <a:xfrm>
            <a:off x="4631691" y="2878635"/>
            <a:ext cx="402336" cy="40233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Custom Layout">
  <p:cSld name="19_Custom Layout">
    <p:bg>
      <p:bgPr>
        <a:solidFill>
          <a:schemeClr val="lt1"/>
        </a:solidFill>
        <a:effectLst/>
      </p:bgPr>
    </p:bg>
    <p:spTree>
      <p:nvGrpSpPr>
        <p:cNvPr id="1" name="Shape 234"/>
        <p:cNvGrpSpPr/>
        <p:nvPr/>
      </p:nvGrpSpPr>
      <p:grpSpPr>
        <a:xfrm>
          <a:off x="0" y="0"/>
          <a:ext cx="0" cy="0"/>
          <a:chOff x="0" y="0"/>
          <a:chExt cx="0" cy="0"/>
        </a:xfrm>
      </p:grpSpPr>
      <p:sp>
        <p:nvSpPr>
          <p:cNvPr id="235" name="Google Shape;235;p44"/>
          <p:cNvSpPr txBox="1">
            <a:spLocks noGrp="1"/>
          </p:cNvSpPr>
          <p:nvPr>
            <p:ph type="title"/>
          </p:nvPr>
        </p:nvSpPr>
        <p:spPr>
          <a:xfrm>
            <a:off x="660800" y="792040"/>
            <a:ext cx="6458457" cy="938789"/>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6" name="Google Shape;236;p44"/>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37" name="Google Shape;237;p44"/>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38" name="Google Shape;238;p44"/>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239" name="Google Shape;239;p44"/>
          <p:cNvSpPr txBox="1">
            <a:spLocks noGrp="1"/>
          </p:cNvSpPr>
          <p:nvPr>
            <p:ph type="subTitle" idx="1"/>
          </p:nvPr>
        </p:nvSpPr>
        <p:spPr>
          <a:xfrm>
            <a:off x="660800" y="1871280"/>
            <a:ext cx="6458457" cy="938789"/>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0" name="Google Shape;240;p44"/>
          <p:cNvSpPr txBox="1">
            <a:spLocks noGrp="1"/>
          </p:cNvSpPr>
          <p:nvPr>
            <p:ph type="body" idx="2"/>
          </p:nvPr>
        </p:nvSpPr>
        <p:spPr>
          <a:xfrm>
            <a:off x="660801" y="3855838"/>
            <a:ext cx="2289228"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44"/>
          <p:cNvSpPr txBox="1">
            <a:spLocks noGrp="1"/>
          </p:cNvSpPr>
          <p:nvPr>
            <p:ph type="body" idx="3"/>
          </p:nvPr>
        </p:nvSpPr>
        <p:spPr>
          <a:xfrm>
            <a:off x="660801" y="4261798"/>
            <a:ext cx="2289228"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44"/>
          <p:cNvSpPr txBox="1">
            <a:spLocks noGrp="1"/>
          </p:cNvSpPr>
          <p:nvPr>
            <p:ph type="body" idx="4"/>
          </p:nvPr>
        </p:nvSpPr>
        <p:spPr>
          <a:xfrm>
            <a:off x="3511348" y="3855838"/>
            <a:ext cx="2289229"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44"/>
          <p:cNvSpPr txBox="1">
            <a:spLocks noGrp="1"/>
          </p:cNvSpPr>
          <p:nvPr>
            <p:ph type="body" idx="5"/>
          </p:nvPr>
        </p:nvSpPr>
        <p:spPr>
          <a:xfrm>
            <a:off x="3511348" y="4261798"/>
            <a:ext cx="2289229"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44"/>
          <p:cNvSpPr txBox="1">
            <a:spLocks noGrp="1"/>
          </p:cNvSpPr>
          <p:nvPr>
            <p:ph type="body" idx="6"/>
          </p:nvPr>
        </p:nvSpPr>
        <p:spPr>
          <a:xfrm>
            <a:off x="6391424" y="3855838"/>
            <a:ext cx="2289230"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44"/>
          <p:cNvSpPr txBox="1">
            <a:spLocks noGrp="1"/>
          </p:cNvSpPr>
          <p:nvPr>
            <p:ph type="body" idx="7"/>
          </p:nvPr>
        </p:nvSpPr>
        <p:spPr>
          <a:xfrm>
            <a:off x="6391424" y="4261798"/>
            <a:ext cx="2289230"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44"/>
          <p:cNvSpPr txBox="1">
            <a:spLocks noGrp="1"/>
          </p:cNvSpPr>
          <p:nvPr>
            <p:ph type="body" idx="8"/>
          </p:nvPr>
        </p:nvSpPr>
        <p:spPr>
          <a:xfrm>
            <a:off x="9241968" y="3855838"/>
            <a:ext cx="2289230"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44"/>
          <p:cNvSpPr txBox="1">
            <a:spLocks noGrp="1"/>
          </p:cNvSpPr>
          <p:nvPr>
            <p:ph type="body" idx="9"/>
          </p:nvPr>
        </p:nvSpPr>
        <p:spPr>
          <a:xfrm>
            <a:off x="9241968" y="4261798"/>
            <a:ext cx="2289230"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solidFill>
          <a:schemeClr val="lt1"/>
        </a:solidFill>
        <a:effectLst/>
      </p:bgPr>
    </p:bg>
    <p:spTree>
      <p:nvGrpSpPr>
        <p:cNvPr id="1" name="Shape 248"/>
        <p:cNvGrpSpPr/>
        <p:nvPr/>
      </p:nvGrpSpPr>
      <p:grpSpPr>
        <a:xfrm>
          <a:off x="0" y="0"/>
          <a:ext cx="0" cy="0"/>
          <a:chOff x="0" y="0"/>
          <a:chExt cx="0" cy="0"/>
        </a:xfrm>
      </p:grpSpPr>
      <p:sp>
        <p:nvSpPr>
          <p:cNvPr id="249" name="Google Shape;249;p45"/>
          <p:cNvSpPr txBox="1">
            <a:spLocks noGrp="1"/>
          </p:cNvSpPr>
          <p:nvPr>
            <p:ph type="title"/>
          </p:nvPr>
        </p:nvSpPr>
        <p:spPr>
          <a:xfrm>
            <a:off x="660800" y="792040"/>
            <a:ext cx="3111099" cy="2827806"/>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0" name="Google Shape;250;p45"/>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51" name="Google Shape;251;p45"/>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52" name="Google Shape;252;p45"/>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253" name="Google Shape;253;p45"/>
          <p:cNvSpPr txBox="1">
            <a:spLocks noGrp="1"/>
          </p:cNvSpPr>
          <p:nvPr>
            <p:ph type="body" idx="1"/>
          </p:nvPr>
        </p:nvSpPr>
        <p:spPr>
          <a:xfrm>
            <a:off x="4953000"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45"/>
          <p:cNvSpPr txBox="1">
            <a:spLocks noGrp="1"/>
          </p:cNvSpPr>
          <p:nvPr>
            <p:ph type="body" idx="2"/>
          </p:nvPr>
        </p:nvSpPr>
        <p:spPr>
          <a:xfrm>
            <a:off x="7350829"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45"/>
          <p:cNvSpPr txBox="1">
            <a:spLocks noGrp="1"/>
          </p:cNvSpPr>
          <p:nvPr>
            <p:ph type="body" idx="3"/>
          </p:nvPr>
        </p:nvSpPr>
        <p:spPr>
          <a:xfrm>
            <a:off x="9750023"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45"/>
          <p:cNvSpPr txBox="1">
            <a:spLocks noGrp="1"/>
          </p:cNvSpPr>
          <p:nvPr>
            <p:ph type="body" idx="4"/>
          </p:nvPr>
        </p:nvSpPr>
        <p:spPr>
          <a:xfrm>
            <a:off x="7350829"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45"/>
          <p:cNvSpPr txBox="1">
            <a:spLocks noGrp="1"/>
          </p:cNvSpPr>
          <p:nvPr>
            <p:ph type="body" idx="5"/>
          </p:nvPr>
        </p:nvSpPr>
        <p:spPr>
          <a:xfrm>
            <a:off x="4953000"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45"/>
          <p:cNvSpPr txBox="1">
            <a:spLocks noGrp="1"/>
          </p:cNvSpPr>
          <p:nvPr>
            <p:ph type="body" idx="6"/>
          </p:nvPr>
        </p:nvSpPr>
        <p:spPr>
          <a:xfrm>
            <a:off x="9750023"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45"/>
          <p:cNvSpPr txBox="1">
            <a:spLocks noGrp="1"/>
          </p:cNvSpPr>
          <p:nvPr>
            <p:ph type="body" idx="7"/>
          </p:nvPr>
        </p:nvSpPr>
        <p:spPr>
          <a:xfrm>
            <a:off x="4953000"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45"/>
          <p:cNvSpPr txBox="1">
            <a:spLocks noGrp="1"/>
          </p:cNvSpPr>
          <p:nvPr>
            <p:ph type="body" idx="8"/>
          </p:nvPr>
        </p:nvSpPr>
        <p:spPr>
          <a:xfrm>
            <a:off x="7350829"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45"/>
          <p:cNvSpPr txBox="1">
            <a:spLocks noGrp="1"/>
          </p:cNvSpPr>
          <p:nvPr>
            <p:ph type="body" idx="9"/>
          </p:nvPr>
        </p:nvSpPr>
        <p:spPr>
          <a:xfrm>
            <a:off x="9750023"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45"/>
          <p:cNvSpPr txBox="1">
            <a:spLocks noGrp="1"/>
          </p:cNvSpPr>
          <p:nvPr>
            <p:ph type="body" idx="13"/>
          </p:nvPr>
        </p:nvSpPr>
        <p:spPr>
          <a:xfrm>
            <a:off x="7350829"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45"/>
          <p:cNvSpPr txBox="1">
            <a:spLocks noGrp="1"/>
          </p:cNvSpPr>
          <p:nvPr>
            <p:ph type="body" idx="14"/>
          </p:nvPr>
        </p:nvSpPr>
        <p:spPr>
          <a:xfrm>
            <a:off x="4953000"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45"/>
          <p:cNvSpPr txBox="1">
            <a:spLocks noGrp="1"/>
          </p:cNvSpPr>
          <p:nvPr>
            <p:ph type="body" idx="15"/>
          </p:nvPr>
        </p:nvSpPr>
        <p:spPr>
          <a:xfrm>
            <a:off x="9750023"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6_Custom Layout">
  <p:cSld name="26_Custom Layout">
    <p:bg>
      <p:bgPr>
        <a:solidFill>
          <a:schemeClr val="lt1"/>
        </a:solidFill>
        <a:effectLst/>
      </p:bgPr>
    </p:bg>
    <p:spTree>
      <p:nvGrpSpPr>
        <p:cNvPr id="1" name="Shape 38"/>
        <p:cNvGrpSpPr/>
        <p:nvPr/>
      </p:nvGrpSpPr>
      <p:grpSpPr>
        <a:xfrm>
          <a:off x="0" y="0"/>
          <a:ext cx="0" cy="0"/>
          <a:chOff x="0" y="0"/>
          <a:chExt cx="0" cy="0"/>
        </a:xfrm>
      </p:grpSpPr>
      <p:sp>
        <p:nvSpPr>
          <p:cNvPr id="39" name="Google Shape;39;p16"/>
          <p:cNvSpPr/>
          <p:nvPr/>
        </p:nvSpPr>
        <p:spPr>
          <a:xfrm>
            <a:off x="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16"/>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 name="Google Shape;41;p16"/>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42" name="Google Shape;42;p16"/>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16"/>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solidFill>
          <a:schemeClr val="lt1"/>
        </a:solidFill>
        <a:effectLst/>
      </p:bgPr>
    </p:bg>
    <p:spTree>
      <p:nvGrpSpPr>
        <p:cNvPr id="1" name="Shape 44"/>
        <p:cNvGrpSpPr/>
        <p:nvPr/>
      </p:nvGrpSpPr>
      <p:grpSpPr>
        <a:xfrm>
          <a:off x="0" y="0"/>
          <a:ext cx="0" cy="0"/>
          <a:chOff x="0" y="0"/>
          <a:chExt cx="0" cy="0"/>
        </a:xfrm>
      </p:grpSpPr>
      <p:sp>
        <p:nvSpPr>
          <p:cNvPr id="45" name="Google Shape;45;p17"/>
          <p:cNvSpPr/>
          <p:nvPr/>
        </p:nvSpPr>
        <p:spPr>
          <a:xfrm flipH="1">
            <a:off x="0" y="0"/>
            <a:ext cx="4062984"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6" name="Google Shape;46;p17"/>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47" name="Google Shape;47;p17"/>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48" name="Google Shape;48;p17"/>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49" name="Google Shape;49;p17"/>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lvl1pPr marL="457200" lvl="0" indent="-228600" algn="l">
              <a:lnSpc>
                <a:spcPct val="100000"/>
              </a:lnSpc>
              <a:spcBef>
                <a:spcPts val="0"/>
              </a:spcBef>
              <a:spcAft>
                <a:spcPts val="0"/>
              </a:spcAft>
              <a:buClr>
                <a:srgbClr val="212136"/>
              </a:buClr>
              <a:buSzPts val="4000"/>
              <a:buNone/>
              <a:defRPr sz="4000" b="1">
                <a:solidFill>
                  <a:srgbClr val="21213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solidFill>
          <a:schemeClr val="lt1"/>
        </a:solidFill>
        <a:effectLst/>
      </p:bgPr>
    </p:bg>
    <p:spTree>
      <p:nvGrpSpPr>
        <p:cNvPr id="1" name="Shape 50"/>
        <p:cNvGrpSpPr/>
        <p:nvPr/>
      </p:nvGrpSpPr>
      <p:grpSpPr>
        <a:xfrm>
          <a:off x="0" y="0"/>
          <a:ext cx="0" cy="0"/>
          <a:chOff x="0" y="0"/>
          <a:chExt cx="0" cy="0"/>
        </a:xfrm>
      </p:grpSpPr>
      <p:sp>
        <p:nvSpPr>
          <p:cNvPr id="51" name="Google Shape;51;p18"/>
          <p:cNvSpPr/>
          <p:nvPr/>
        </p:nvSpPr>
        <p:spPr>
          <a:xfrm flipH="1">
            <a:off x="0" y="0"/>
            <a:ext cx="4062984"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 name="Google Shape;52;p18"/>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53" name="Google Shape;53;p18"/>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54" name="Google Shape;54;p18"/>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55" name="Google Shape;55;p18"/>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lvl1pPr marL="457200" lvl="0" indent="-228600" algn="l">
              <a:lnSpc>
                <a:spcPct val="100000"/>
              </a:lnSpc>
              <a:spcBef>
                <a:spcPts val="0"/>
              </a:spcBef>
              <a:spcAft>
                <a:spcPts val="0"/>
              </a:spcAft>
              <a:buClr>
                <a:srgbClr val="212136"/>
              </a:buClr>
              <a:buSzPts val="4000"/>
              <a:buNone/>
              <a:defRPr sz="4000" b="1">
                <a:solidFill>
                  <a:srgbClr val="21213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8"/>
          <p:cNvSpPr txBox="1">
            <a:spLocks noGrp="1"/>
          </p:cNvSpPr>
          <p:nvPr>
            <p:ph type="subTitle" idx="2"/>
          </p:nvPr>
        </p:nvSpPr>
        <p:spPr>
          <a:xfrm>
            <a:off x="4723785" y="891072"/>
            <a:ext cx="6807413"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solidFill>
          <a:schemeClr val="lt1"/>
        </a:solidFill>
        <a:effectLst/>
      </p:bgPr>
    </p:bg>
    <p:spTree>
      <p:nvGrpSpPr>
        <p:cNvPr id="1" name="Shape 57"/>
        <p:cNvGrpSpPr/>
        <p:nvPr/>
      </p:nvGrpSpPr>
      <p:grpSpPr>
        <a:xfrm>
          <a:off x="0" y="0"/>
          <a:ext cx="0" cy="0"/>
          <a:chOff x="0" y="0"/>
          <a:chExt cx="0" cy="0"/>
        </a:xfrm>
      </p:grpSpPr>
      <p:sp>
        <p:nvSpPr>
          <p:cNvPr id="58" name="Google Shape;58;p19"/>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9" name="Google Shape;59;p19"/>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60" name="Google Shape;60;p19"/>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61" name="Google Shape;61;p19"/>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127E67"/>
        </a:solidFill>
        <a:effectLst/>
      </p:bgPr>
    </p:bg>
    <p:spTree>
      <p:nvGrpSpPr>
        <p:cNvPr id="1" name="Shape 62"/>
        <p:cNvGrpSpPr/>
        <p:nvPr/>
      </p:nvGrpSpPr>
      <p:grpSpPr>
        <a:xfrm>
          <a:off x="0" y="0"/>
          <a:ext cx="0" cy="0"/>
          <a:chOff x="0" y="0"/>
          <a:chExt cx="0" cy="0"/>
        </a:xfrm>
      </p:grpSpPr>
      <p:sp>
        <p:nvSpPr>
          <p:cNvPr id="63" name="Google Shape;63;p20"/>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0"/>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5" name="Google Shape;65;p20"/>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66" name="Google Shape;66;p20"/>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67" name="Google Shape;67;p20"/>
          <p:cNvPicPr preferRelativeResize="0"/>
          <p:nvPr/>
        </p:nvPicPr>
        <p:blipFill rotWithShape="1">
          <a:blip r:embed="rId3">
            <a:alphaModFix/>
          </a:blip>
          <a:srcRect l="5170" r="4427"/>
          <a:stretch/>
        </p:blipFill>
        <p:spPr>
          <a:xfrm>
            <a:off x="8514623" y="0"/>
            <a:ext cx="3677377" cy="6864395"/>
          </a:xfrm>
          <a:prstGeom prst="rect">
            <a:avLst/>
          </a:prstGeom>
          <a:solidFill>
            <a:srgbClr val="1ED2AC"/>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solidFill>
          <a:srgbClr val="127E67"/>
        </a:solidFill>
        <a:effectLst/>
      </p:bgPr>
    </p:bg>
    <p:spTree>
      <p:nvGrpSpPr>
        <p:cNvPr id="1" name="Shape 68"/>
        <p:cNvGrpSpPr/>
        <p:nvPr/>
      </p:nvGrpSpPr>
      <p:grpSpPr>
        <a:xfrm>
          <a:off x="0" y="0"/>
          <a:ext cx="0" cy="0"/>
          <a:chOff x="0" y="0"/>
          <a:chExt cx="0" cy="0"/>
        </a:xfrm>
      </p:grpSpPr>
      <p:sp>
        <p:nvSpPr>
          <p:cNvPr id="69" name="Google Shape;69;p21"/>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1"/>
          <p:cNvSpPr txBox="1">
            <a:spLocks noGrp="1"/>
          </p:cNvSpPr>
          <p:nvPr>
            <p:ph type="title"/>
          </p:nvPr>
        </p:nvSpPr>
        <p:spPr>
          <a:xfrm>
            <a:off x="660802" y="792040"/>
            <a:ext cx="4807492" cy="891794"/>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1"/>
          <p:cNvSpPr txBox="1">
            <a:spLocks noGrp="1"/>
          </p:cNvSpPr>
          <p:nvPr>
            <p:ph type="subTitle" idx="1"/>
          </p:nvPr>
        </p:nvSpPr>
        <p:spPr>
          <a:xfrm>
            <a:off x="660801" y="1845526"/>
            <a:ext cx="4807492" cy="422043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1600"/>
              <a:buNone/>
              <a:defRPr sz="16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2" name="Google Shape;72;p21"/>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73" name="Google Shape;73;p21"/>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000"/>
              <a:buFont typeface="Roboto Slab"/>
              <a:buNone/>
              <a:defRPr sz="5000" b="1" i="0" u="none" strike="noStrike" cap="non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212136"/>
                </a:solidFill>
                <a:latin typeface="Calibri"/>
                <a:ea typeface="Calibri"/>
                <a:cs typeface="Calibri"/>
                <a:sym typeface="Calibri"/>
              </a:defRPr>
            </a:lvl1pPr>
            <a:lvl2pPr marL="0" marR="0" lvl="1" indent="0" algn="r" rtl="0">
              <a:spcBef>
                <a:spcPts val="0"/>
              </a:spcBef>
              <a:buNone/>
              <a:defRPr sz="1200" b="0" i="0" u="none" strike="noStrike" cap="none">
                <a:solidFill>
                  <a:srgbClr val="212136"/>
                </a:solidFill>
                <a:latin typeface="Calibri"/>
                <a:ea typeface="Calibri"/>
                <a:cs typeface="Calibri"/>
                <a:sym typeface="Calibri"/>
              </a:defRPr>
            </a:lvl2pPr>
            <a:lvl3pPr marL="0" marR="0" lvl="2" indent="0" algn="r" rtl="0">
              <a:spcBef>
                <a:spcPts val="0"/>
              </a:spcBef>
              <a:buNone/>
              <a:defRPr sz="1200" b="0" i="0" u="none" strike="noStrike" cap="none">
                <a:solidFill>
                  <a:srgbClr val="212136"/>
                </a:solidFill>
                <a:latin typeface="Calibri"/>
                <a:ea typeface="Calibri"/>
                <a:cs typeface="Calibri"/>
                <a:sym typeface="Calibri"/>
              </a:defRPr>
            </a:lvl3pPr>
            <a:lvl4pPr marL="0" marR="0" lvl="3" indent="0" algn="r" rtl="0">
              <a:spcBef>
                <a:spcPts val="0"/>
              </a:spcBef>
              <a:buNone/>
              <a:defRPr sz="1200" b="0" i="0" u="none" strike="noStrike" cap="none">
                <a:solidFill>
                  <a:srgbClr val="212136"/>
                </a:solidFill>
                <a:latin typeface="Calibri"/>
                <a:ea typeface="Calibri"/>
                <a:cs typeface="Calibri"/>
                <a:sym typeface="Calibri"/>
              </a:defRPr>
            </a:lvl4pPr>
            <a:lvl5pPr marL="0" marR="0" lvl="4" indent="0" algn="r" rtl="0">
              <a:spcBef>
                <a:spcPts val="0"/>
              </a:spcBef>
              <a:buNone/>
              <a:defRPr sz="1200" b="0" i="0" u="none" strike="noStrike" cap="none">
                <a:solidFill>
                  <a:srgbClr val="212136"/>
                </a:solidFill>
                <a:latin typeface="Calibri"/>
                <a:ea typeface="Calibri"/>
                <a:cs typeface="Calibri"/>
                <a:sym typeface="Calibri"/>
              </a:defRPr>
            </a:lvl5pPr>
            <a:lvl6pPr marL="0" marR="0" lvl="5" indent="0" algn="r" rtl="0">
              <a:spcBef>
                <a:spcPts val="0"/>
              </a:spcBef>
              <a:buNone/>
              <a:defRPr sz="1200" b="0" i="0" u="none" strike="noStrike" cap="none">
                <a:solidFill>
                  <a:srgbClr val="212136"/>
                </a:solidFill>
                <a:latin typeface="Calibri"/>
                <a:ea typeface="Calibri"/>
                <a:cs typeface="Calibri"/>
                <a:sym typeface="Calibri"/>
              </a:defRPr>
            </a:lvl6pPr>
            <a:lvl7pPr marL="0" marR="0" lvl="6" indent="0" algn="r" rtl="0">
              <a:spcBef>
                <a:spcPts val="0"/>
              </a:spcBef>
              <a:buNone/>
              <a:defRPr sz="1200" b="0" i="0" u="none" strike="noStrike" cap="none">
                <a:solidFill>
                  <a:srgbClr val="212136"/>
                </a:solidFill>
                <a:latin typeface="Calibri"/>
                <a:ea typeface="Calibri"/>
                <a:cs typeface="Calibri"/>
                <a:sym typeface="Calibri"/>
              </a:defRPr>
            </a:lvl7pPr>
            <a:lvl8pPr marL="0" marR="0" lvl="7" indent="0" algn="r" rtl="0">
              <a:spcBef>
                <a:spcPts val="0"/>
              </a:spcBef>
              <a:buNone/>
              <a:defRPr sz="1200" b="0" i="0" u="none" strike="noStrike" cap="none">
                <a:solidFill>
                  <a:srgbClr val="212136"/>
                </a:solidFill>
                <a:latin typeface="Calibri"/>
                <a:ea typeface="Calibri"/>
                <a:cs typeface="Calibri"/>
                <a:sym typeface="Calibri"/>
              </a:defRPr>
            </a:lvl8pPr>
            <a:lvl9pPr marL="0" marR="0" lvl="8" indent="0" algn="r" rtl="0">
              <a:spcBef>
                <a:spcPts val="0"/>
              </a:spcBef>
              <a:buNone/>
              <a:defRPr sz="1200" b="0" i="0" u="none" strike="noStrike" cap="none">
                <a:solidFill>
                  <a:srgbClr val="21213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lt1"/>
              </a:buClr>
              <a:buSzPts val="5000"/>
              <a:buFont typeface="Roboto Slab"/>
              <a:buNone/>
            </a:pPr>
            <a:r>
              <a:rPr lang="en-US">
                <a:latin typeface="Roboto Slab"/>
                <a:ea typeface="Roboto Slab"/>
                <a:cs typeface="Roboto Slab"/>
                <a:sym typeface="Roboto Sla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Language and Style</a:t>
            </a:r>
            <a:endParaRPr/>
          </a:p>
        </p:txBody>
      </p:sp>
      <p:sp>
        <p:nvSpPr>
          <p:cNvPr id="271" name="Google Shape;271;p1"/>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lt1"/>
              </a:buClr>
              <a:buSzPts val="1800"/>
              <a:buNone/>
            </a:pPr>
            <a:r>
              <a:rPr lang="en-US"/>
              <a:t>Intervention Lesson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0"/>
          <p:cNvSpPr txBox="1">
            <a:spLocks noGrp="1"/>
          </p:cNvSpPr>
          <p:nvPr>
            <p:ph type="title"/>
          </p:nvPr>
        </p:nvSpPr>
        <p:spPr>
          <a:xfrm>
            <a:off x="660800" y="792040"/>
            <a:ext cx="6313024" cy="173780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212136"/>
              </a:buClr>
              <a:buSzPts val="4800"/>
              <a:buFont typeface="Roboto"/>
              <a:buNone/>
            </a:pPr>
            <a:r>
              <a:rPr lang="en-US" sz="4800"/>
              <a:t>Revising Sentence Structure</a:t>
            </a:r>
            <a:endParaRPr/>
          </a:p>
        </p:txBody>
      </p:sp>
      <p:sp>
        <p:nvSpPr>
          <p:cNvPr id="345" name="Google Shape;345;p10"/>
          <p:cNvSpPr txBox="1"/>
          <p:nvPr/>
        </p:nvSpPr>
        <p:spPr>
          <a:xfrm>
            <a:off x="657907" y="3652684"/>
            <a:ext cx="4352400" cy="1927200"/>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212136"/>
              </a:buClr>
              <a:buSzPts val="1800"/>
              <a:buFont typeface="Roboto"/>
              <a:buNone/>
            </a:pPr>
            <a:r>
              <a:rPr lang="en-US" sz="1800">
                <a:solidFill>
                  <a:srgbClr val="212136"/>
                </a:solidFill>
                <a:latin typeface="Roboto"/>
                <a:ea typeface="Roboto"/>
                <a:cs typeface="Roboto"/>
                <a:sym typeface="Roboto"/>
              </a:rPr>
              <a:t>“</a:t>
            </a:r>
            <a:r>
              <a:rPr lang="en-US" sz="1800">
                <a:solidFill>
                  <a:srgbClr val="212136"/>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The chef started chopping onions. She scooted them to the side. She chopped carrots and celery next. She poured oil into the pan. She turned on the stove. She dumped the chopped vegetables into the pan.</a:t>
            </a:r>
            <a:r>
              <a:rPr lang="en-US" sz="1800">
                <a:solidFill>
                  <a:srgbClr val="212136"/>
                </a:solidFill>
                <a:latin typeface="Roboto"/>
                <a:ea typeface="Roboto"/>
                <a:cs typeface="Roboto"/>
                <a:sym typeface="Roboto"/>
              </a:rPr>
              <a:t>”</a:t>
            </a:r>
            <a:endParaRPr/>
          </a:p>
        </p:txBody>
      </p:sp>
      <p:sp>
        <p:nvSpPr>
          <p:cNvPr id="346" name="Google Shape;346;p10"/>
          <p:cNvSpPr txBox="1"/>
          <p:nvPr/>
        </p:nvSpPr>
        <p:spPr>
          <a:xfrm>
            <a:off x="6525812" y="3652684"/>
            <a:ext cx="4352524" cy="2413276"/>
          </a:xfrm>
          <a:prstGeom prst="rect">
            <a:avLst/>
          </a:prstGeom>
          <a:noFill/>
          <a:ln>
            <a:noFill/>
          </a:ln>
        </p:spPr>
        <p:txBody>
          <a:bodyPr spcFirstLastPara="1" wrap="square" lIns="0" tIns="45700" rIns="0" bIns="45700" anchor="t" anchorCtr="0">
            <a:normAutofit/>
          </a:bodyPr>
          <a:lstStyle/>
          <a:p>
            <a:pPr marL="0" marR="0" lvl="0" indent="0" algn="l" rtl="0">
              <a:lnSpc>
                <a:spcPct val="120000"/>
              </a:lnSpc>
              <a:spcBef>
                <a:spcPts val="0"/>
              </a:spcBef>
              <a:spcAft>
                <a:spcPts val="0"/>
              </a:spcAft>
              <a:buClr>
                <a:srgbClr val="212136"/>
              </a:buClr>
              <a:buSzPts val="1754"/>
              <a:buFont typeface="Roboto"/>
              <a:buNone/>
            </a:pPr>
            <a:r>
              <a:rPr lang="en-US" sz="1754">
                <a:solidFill>
                  <a:srgbClr val="212136"/>
                </a:solidFill>
                <a:latin typeface="Roboto"/>
                <a:ea typeface="Roboto"/>
                <a:cs typeface="Roboto"/>
                <a:sym typeface="Roboto"/>
              </a:rPr>
              <a:t>“</a:t>
            </a:r>
            <a:r>
              <a:rPr lang="en-US" sz="1754">
                <a:solidFill>
                  <a:srgbClr val="212136"/>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The chef chopped the onions, scooting them to the side before starting on the carrots and celery. She then poured oil into the pan. After turning on the stove, she dumped the chopped vegetables into the pan.</a:t>
            </a:r>
            <a:r>
              <a:rPr lang="en-US" sz="1754">
                <a:solidFill>
                  <a:srgbClr val="212136"/>
                </a:solidFill>
                <a:latin typeface="Roboto"/>
                <a:ea typeface="Roboto"/>
                <a:cs typeface="Roboto"/>
                <a:sym typeface="Roboto"/>
              </a:rPr>
              <a:t>”</a:t>
            </a:r>
            <a:endParaRPr/>
          </a:p>
        </p:txBody>
      </p:sp>
      <p:sp>
        <p:nvSpPr>
          <p:cNvPr id="347" name="Google Shape;347;p10"/>
          <p:cNvSpPr txBox="1"/>
          <p:nvPr/>
        </p:nvSpPr>
        <p:spPr>
          <a:xfrm>
            <a:off x="657907" y="3057640"/>
            <a:ext cx="3809162" cy="430887"/>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2200" b="1">
                <a:solidFill>
                  <a:srgbClr val="BB4B3E"/>
                </a:solidFill>
                <a:latin typeface="Roboto"/>
                <a:ea typeface="Roboto"/>
                <a:cs typeface="Roboto"/>
                <a:sym typeface="Roboto"/>
              </a:rPr>
              <a:t>Original Simple Sentences</a:t>
            </a:r>
            <a:endParaRPr/>
          </a:p>
        </p:txBody>
      </p:sp>
      <p:sp>
        <p:nvSpPr>
          <p:cNvPr id="348" name="Google Shape;348;p10"/>
          <p:cNvSpPr txBox="1"/>
          <p:nvPr/>
        </p:nvSpPr>
        <p:spPr>
          <a:xfrm>
            <a:off x="6525812" y="3057640"/>
            <a:ext cx="3667499" cy="430887"/>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2200" b="1">
                <a:solidFill>
                  <a:srgbClr val="BB4B3E"/>
                </a:solidFill>
                <a:latin typeface="Roboto"/>
                <a:ea typeface="Roboto"/>
                <a:cs typeface="Roboto"/>
                <a:sym typeface="Roboto"/>
              </a:rPr>
              <a:t>Revised Sentence Structure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1"/>
          <p:cNvSpPr txBox="1">
            <a:spLocks noGrp="1"/>
          </p:cNvSpPr>
          <p:nvPr>
            <p:ph type="title"/>
          </p:nvPr>
        </p:nvSpPr>
        <p:spPr>
          <a:xfrm>
            <a:off x="660802" y="1693622"/>
            <a:ext cx="4807492" cy="1615457"/>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5000"/>
              <a:buFont typeface="Roboto"/>
              <a:buNone/>
            </a:pPr>
            <a:r>
              <a:rPr lang="en-US"/>
              <a:t>Revision </a:t>
            </a:r>
            <a:br>
              <a:rPr lang="en-US"/>
            </a:br>
            <a:r>
              <a:rPr lang="en-US"/>
              <a:t>Activity</a:t>
            </a:r>
            <a:endParaRPr/>
          </a:p>
        </p:txBody>
      </p:sp>
      <p:sp>
        <p:nvSpPr>
          <p:cNvPr id="355" name="Google Shape;355;p11"/>
          <p:cNvSpPr txBox="1">
            <a:spLocks noGrp="1"/>
          </p:cNvSpPr>
          <p:nvPr>
            <p:ph type="subTitle" idx="1"/>
          </p:nvPr>
        </p:nvSpPr>
        <p:spPr>
          <a:xfrm>
            <a:off x="660801" y="3546824"/>
            <a:ext cx="4807492" cy="190052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lt1"/>
              </a:buClr>
              <a:buSzPts val="2000"/>
              <a:buNone/>
            </a:pPr>
            <a:r>
              <a:rPr lang="en-US" sz="2000"/>
              <a:t>Use your marked-up draft from the entry ticket and the revision instructions to plan your revision.  Then revise your essay to improve its language and style.</a:t>
            </a:r>
            <a:endParaRPr/>
          </a:p>
        </p:txBody>
      </p:sp>
      <p:sp>
        <p:nvSpPr>
          <p:cNvPr id="356" name="Google Shape;356;p11"/>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200"/>
              <a:buNone/>
            </a:pPr>
            <a:r>
              <a:rPr lang="en-US"/>
              <a:t>2</a:t>
            </a:r>
            <a:endParaRPr/>
          </a:p>
        </p:txBody>
      </p:sp>
      <p:pic>
        <p:nvPicPr>
          <p:cNvPr id="357" name="Google Shape;357;p11"/>
          <p:cNvPicPr preferRelativeResize="0"/>
          <p:nvPr/>
        </p:nvPicPr>
        <p:blipFill>
          <a:blip r:embed="rId3">
            <a:alphaModFix/>
          </a:blip>
          <a:stretch>
            <a:fillRect/>
          </a:stretch>
        </p:blipFill>
        <p:spPr>
          <a:xfrm>
            <a:off x="6376651" y="237974"/>
            <a:ext cx="5586750" cy="7219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5000"/>
              <a:buFont typeface="Roboto"/>
              <a:buNone/>
            </a:pPr>
            <a:r>
              <a:rPr lang="en-US"/>
              <a:t>Entry Ticket</a:t>
            </a:r>
            <a:endParaRPr/>
          </a:p>
        </p:txBody>
      </p:sp>
      <p:sp>
        <p:nvSpPr>
          <p:cNvPr id="278" name="Google Shape;278;p2"/>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lt1"/>
              </a:buClr>
              <a:buSzPts val="2200"/>
              <a:buNone/>
            </a:pPr>
            <a:r>
              <a:rPr lang="en-US"/>
              <a:t>Use the entry ticket to identify places you may need to revise language and style. </a:t>
            </a:r>
            <a:endParaRPr/>
          </a:p>
        </p:txBody>
      </p:sp>
      <p:sp>
        <p:nvSpPr>
          <p:cNvPr id="279" name="Google Shape;279;p2"/>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200"/>
              <a:buNone/>
            </a:pPr>
            <a:r>
              <a:rPr lang="en-US"/>
              <a:t>2</a:t>
            </a:r>
            <a:endParaRPr/>
          </a:p>
        </p:txBody>
      </p:sp>
      <p:pic>
        <p:nvPicPr>
          <p:cNvPr id="280" name="Google Shape;280;p2"/>
          <p:cNvPicPr preferRelativeResize="0"/>
          <p:nvPr/>
        </p:nvPicPr>
        <p:blipFill>
          <a:blip r:embed="rId3">
            <a:alphaModFix/>
          </a:blip>
          <a:stretch>
            <a:fillRect/>
          </a:stretch>
        </p:blipFill>
        <p:spPr>
          <a:xfrm>
            <a:off x="6376650" y="225041"/>
            <a:ext cx="5586750" cy="72424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5000"/>
              <a:buFont typeface="Roboto"/>
              <a:buNone/>
            </a:pPr>
            <a:r>
              <a:rPr lang="en-US"/>
              <a:t>In this lesson, you will learn…</a:t>
            </a:r>
            <a:endParaRPr/>
          </a:p>
        </p:txBody>
      </p:sp>
      <p:sp>
        <p:nvSpPr>
          <p:cNvPr id="287" name="Google Shape;287;p3"/>
          <p:cNvSpPr txBox="1">
            <a:spLocks noGrp="1"/>
          </p:cNvSpPr>
          <p:nvPr>
            <p:ph type="body" idx="1"/>
          </p:nvPr>
        </p:nvSpPr>
        <p:spPr>
          <a:xfrm>
            <a:off x="660400" y="3954463"/>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2400"/>
              <a:buNone/>
            </a:pPr>
            <a:r>
              <a:rPr lang="en-US" sz="2400"/>
              <a:t>what is </a:t>
            </a:r>
            <a:r>
              <a:rPr lang="en-US" sz="2400" b="1"/>
              <a:t>formal</a:t>
            </a:r>
            <a:r>
              <a:rPr lang="en-US" sz="2400"/>
              <a:t> and </a:t>
            </a:r>
            <a:r>
              <a:rPr lang="en-US" sz="2400" b="1"/>
              <a:t>informal</a:t>
            </a:r>
            <a:r>
              <a:rPr lang="en-US" sz="2400"/>
              <a:t> style</a:t>
            </a:r>
            <a:endParaRPr/>
          </a:p>
        </p:txBody>
      </p:sp>
      <p:sp>
        <p:nvSpPr>
          <p:cNvPr id="288" name="Google Shape;288;p3"/>
          <p:cNvSpPr txBox="1">
            <a:spLocks noGrp="1"/>
          </p:cNvSpPr>
          <p:nvPr>
            <p:ph type="body" idx="2"/>
          </p:nvPr>
        </p:nvSpPr>
        <p:spPr>
          <a:xfrm>
            <a:off x="4631690" y="3954463"/>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dk1"/>
              </a:buClr>
              <a:buSzPts val="2400"/>
              <a:buNone/>
            </a:pPr>
            <a:r>
              <a:rPr lang="en-US" sz="2400"/>
              <a:t>what is </a:t>
            </a:r>
            <a:r>
              <a:rPr lang="en-US" sz="2400" b="1"/>
              <a:t>word choice</a:t>
            </a:r>
            <a:endParaRPr/>
          </a:p>
        </p:txBody>
      </p:sp>
      <p:sp>
        <p:nvSpPr>
          <p:cNvPr id="289" name="Google Shape;289;p3"/>
          <p:cNvSpPr txBox="1">
            <a:spLocks noGrp="1"/>
          </p:cNvSpPr>
          <p:nvPr>
            <p:ph type="body" idx="3"/>
          </p:nvPr>
        </p:nvSpPr>
        <p:spPr>
          <a:xfrm>
            <a:off x="8602578" y="3954463"/>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2400"/>
              <a:buNone/>
            </a:pPr>
            <a:r>
              <a:rPr lang="en-US" sz="2400"/>
              <a:t>how to revise for </a:t>
            </a:r>
            <a:r>
              <a:rPr lang="en-US" sz="2400" b="1"/>
              <a:t>sentence structure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chemeClr val="lt1"/>
              </a:buClr>
              <a:buSzPts val="5000"/>
              <a:buFont typeface="Roboto"/>
              <a:buNone/>
            </a:pPr>
            <a:r>
              <a:rPr lang="en-US"/>
              <a:t>What is an audience?</a:t>
            </a:r>
            <a:endParaRPr/>
          </a:p>
        </p:txBody>
      </p:sp>
      <p:sp>
        <p:nvSpPr>
          <p:cNvPr id="296" name="Google Shape;296;p4"/>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p>
            <a:pPr marL="0" lvl="0" indent="0" algn="l" rtl="0">
              <a:lnSpc>
                <a:spcPct val="120000"/>
              </a:lnSpc>
              <a:spcBef>
                <a:spcPts val="0"/>
              </a:spcBef>
              <a:spcAft>
                <a:spcPts val="0"/>
              </a:spcAft>
              <a:buClr>
                <a:srgbClr val="212136"/>
              </a:buClr>
              <a:buSzPts val="1200"/>
              <a:buNone/>
            </a:pPr>
            <a:r>
              <a:rPr lang="en-US"/>
              <a:t>Your </a:t>
            </a:r>
            <a:r>
              <a:rPr lang="en-US" b="1"/>
              <a:t>audience</a:t>
            </a:r>
            <a:r>
              <a:rPr lang="en-US"/>
              <a:t> is the group of people to whom you are presenting your argument.</a:t>
            </a:r>
            <a:endParaRPr/>
          </a:p>
          <a:p>
            <a:pPr marL="0" lvl="0" indent="0" algn="l" rtl="0">
              <a:lnSpc>
                <a:spcPct val="120000"/>
              </a:lnSpc>
              <a:spcBef>
                <a:spcPts val="1200"/>
              </a:spcBef>
              <a:spcAft>
                <a:spcPts val="0"/>
              </a:spcAft>
              <a:buClr>
                <a:srgbClr val="212136"/>
              </a:buClr>
              <a:buSzPts val="1200"/>
              <a:buNone/>
            </a:pPr>
            <a:r>
              <a:rPr lang="en-US"/>
              <a:t>The</a:t>
            </a:r>
            <a:r>
              <a:rPr lang="en-US" b="1"/>
              <a:t> language </a:t>
            </a:r>
            <a:r>
              <a:rPr lang="en-US"/>
              <a:t>and </a:t>
            </a:r>
            <a:r>
              <a:rPr lang="en-US" b="1"/>
              <a:t>style</a:t>
            </a:r>
            <a:r>
              <a:rPr lang="en-US"/>
              <a:t> of your argument should be chosen to appeal to your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audience</a:t>
            </a:r>
            <a:r>
              <a:rPr lang="en-US"/>
              <a:t>.</a:t>
            </a:r>
            <a:endParaRPr/>
          </a:p>
          <a:p>
            <a:pPr marL="0" lvl="0" indent="0" algn="l" rtl="0">
              <a:lnSpc>
                <a:spcPct val="120000"/>
              </a:lnSpc>
              <a:spcBef>
                <a:spcPts val="1200"/>
              </a:spcBef>
              <a:spcAft>
                <a:spcPts val="0"/>
              </a:spcAft>
              <a:buClr>
                <a:srgbClr val="212136"/>
              </a:buClr>
              <a:buSzPts val="1200"/>
              <a:buNone/>
            </a:pPr>
            <a:r>
              <a:rPr lang="en-US"/>
              <a:t>In academic writing, you should use a </a:t>
            </a:r>
            <a:r>
              <a:rPr lang="en-US" b="1"/>
              <a:t>formal style</a:t>
            </a:r>
            <a:r>
              <a:rPr lang="en-US"/>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rgbClr val="212136"/>
              </a:buClr>
              <a:buSzPts val="4000"/>
              <a:buNone/>
            </a:pPr>
            <a:r>
              <a:rPr lang="en-US">
                <a:solidFill>
                  <a:srgbClr val="212136"/>
                </a:solidFill>
              </a:rPr>
              <a:t>What is </a:t>
            </a:r>
            <a:r>
              <a:rPr lang="en-US">
                <a:solidFill>
                  <a:srgbClr val="BB4B3E"/>
                </a:solidFill>
              </a:rPr>
              <a:t>formal</a:t>
            </a:r>
            <a:r>
              <a:rPr lang="en-US"/>
              <a:t> </a:t>
            </a:r>
            <a:r>
              <a:rPr lang="en-US">
                <a:solidFill>
                  <a:srgbClr val="212136"/>
                </a:solidFill>
              </a:rPr>
              <a:t>and</a:t>
            </a:r>
            <a:r>
              <a:rPr lang="en-US"/>
              <a:t> </a:t>
            </a:r>
            <a:r>
              <a:rPr lang="en-US">
                <a:solidFill>
                  <a:srgbClr val="BB4B3E"/>
                </a:solidFill>
              </a:rPr>
              <a:t>informal</a:t>
            </a:r>
            <a:r>
              <a:rPr lang="en-US"/>
              <a:t> </a:t>
            </a:r>
            <a:r>
              <a:rPr lang="en-US">
                <a:solidFill>
                  <a:srgbClr val="212136"/>
                </a:solidFill>
              </a:rPr>
              <a:t>style?</a:t>
            </a:r>
            <a:endParaRPr/>
          </a:p>
        </p:txBody>
      </p:sp>
      <p:sp>
        <p:nvSpPr>
          <p:cNvPr id="303" name="Google Shape;303;p5"/>
          <p:cNvSpPr txBox="1"/>
          <p:nvPr/>
        </p:nvSpPr>
        <p:spPr>
          <a:xfrm>
            <a:off x="4890153" y="2766798"/>
            <a:ext cx="2898828" cy="2878637"/>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212136"/>
              </a:buClr>
              <a:buSzPts val="1800"/>
              <a:buFont typeface="Roboto"/>
              <a:buNone/>
            </a:pPr>
            <a:r>
              <a:rPr lang="en-US" sz="1800" b="0" i="0" u="none" strike="noStrike" cap="none">
                <a:solidFill>
                  <a:srgbClr val="212136"/>
                </a:solidFill>
                <a:latin typeface="Roboto"/>
                <a:ea typeface="Roboto"/>
                <a:cs typeface="Roboto"/>
                <a:sym typeface="Roboto"/>
              </a:rPr>
              <a:t>Formal style is the use of impersonal, objective, and precise language.</a:t>
            </a:r>
            <a:endParaRPr/>
          </a:p>
          <a:p>
            <a:pPr marL="0" marR="0" lvl="0" indent="0" algn="l" rtl="0">
              <a:lnSpc>
                <a:spcPct val="120000"/>
              </a:lnSpc>
              <a:spcBef>
                <a:spcPts val="1000"/>
              </a:spcBef>
              <a:spcAft>
                <a:spcPts val="0"/>
              </a:spcAft>
              <a:buClr>
                <a:srgbClr val="212136"/>
              </a:buClr>
              <a:buSzPts val="1600"/>
              <a:buFont typeface="Roboto Slab"/>
              <a:buNone/>
            </a:pPr>
            <a:r>
              <a:rPr lang="en-US" sz="1600" b="0" i="0" u="none" strike="noStrike" cap="none">
                <a:solidFill>
                  <a:srgbClr val="5B5B74"/>
                </a:solidFill>
                <a:latin typeface="Roboto Slab"/>
                <a:ea typeface="Roboto Slab"/>
                <a:cs typeface="Roboto Slab"/>
                <a:sym typeface="Roboto Slab"/>
              </a:rPr>
              <a:t>“When people buy their food from local sources, they support farmers and producers in their area. The food is likely to be fresher because it can reach consumers more quickly.”</a:t>
            </a:r>
            <a:endParaRPr/>
          </a:p>
        </p:txBody>
      </p:sp>
      <p:sp>
        <p:nvSpPr>
          <p:cNvPr id="304" name="Google Shape;304;p5"/>
          <p:cNvSpPr txBox="1"/>
          <p:nvPr/>
        </p:nvSpPr>
        <p:spPr>
          <a:xfrm>
            <a:off x="8624948" y="2766798"/>
            <a:ext cx="2898827" cy="2878637"/>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212136"/>
              </a:buClr>
              <a:buSzPts val="1800"/>
              <a:buFont typeface="Roboto"/>
              <a:buNone/>
            </a:pPr>
            <a:r>
              <a:rPr lang="en-US" sz="1800" b="0" i="0" u="none" strike="noStrike" cap="none">
                <a:solidFill>
                  <a:srgbClr val="212136"/>
                </a:solidFill>
                <a:latin typeface="Roboto"/>
                <a:ea typeface="Roboto"/>
                <a:cs typeface="Roboto"/>
                <a:sym typeface="Roboto"/>
              </a:rPr>
              <a:t>Informal style uses conversational, subjective, or slang language.</a:t>
            </a:r>
            <a:endParaRPr/>
          </a:p>
          <a:p>
            <a:pPr marL="0" marR="0" lvl="0" indent="0" algn="l" rtl="0">
              <a:lnSpc>
                <a:spcPct val="120000"/>
              </a:lnSpc>
              <a:spcBef>
                <a:spcPts val="1000"/>
              </a:spcBef>
              <a:spcAft>
                <a:spcPts val="0"/>
              </a:spcAft>
              <a:buClr>
                <a:srgbClr val="212136"/>
              </a:buClr>
              <a:buSzPts val="1600"/>
              <a:buFont typeface="Roboto Slab"/>
              <a:buNone/>
            </a:pPr>
            <a:r>
              <a:rPr lang="en-US" sz="1600" b="0" i="0" u="none" strike="noStrike" cap="none">
                <a:solidFill>
                  <a:srgbClr val="5B5B74"/>
                </a:solidFill>
                <a:latin typeface="Roboto Slab"/>
                <a:ea typeface="Roboto Slab"/>
                <a:cs typeface="Roboto Slab"/>
                <a:sym typeface="Roboto Slab"/>
              </a:rPr>
              <a:t>“I think that it’s best to buy food from local sources. You can meet local farmers, and you know the food is fresh.”</a:t>
            </a:r>
            <a:endParaRPr/>
          </a:p>
        </p:txBody>
      </p:sp>
      <p:sp>
        <p:nvSpPr>
          <p:cNvPr id="305" name="Google Shape;305;p5"/>
          <p:cNvSpPr txBox="1"/>
          <p:nvPr/>
        </p:nvSpPr>
        <p:spPr>
          <a:xfrm>
            <a:off x="4890153" y="2171754"/>
            <a:ext cx="2404270" cy="430887"/>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2200" b="1" i="0" u="none" strike="noStrike" cap="none">
                <a:solidFill>
                  <a:srgbClr val="BB4B3E"/>
                </a:solidFill>
                <a:latin typeface="Roboto"/>
                <a:ea typeface="Roboto"/>
                <a:cs typeface="Roboto"/>
                <a:sym typeface="Roboto"/>
              </a:rPr>
              <a:t>Formal</a:t>
            </a:r>
            <a:endParaRPr/>
          </a:p>
        </p:txBody>
      </p:sp>
      <p:sp>
        <p:nvSpPr>
          <p:cNvPr id="306" name="Google Shape;306;p5"/>
          <p:cNvSpPr txBox="1"/>
          <p:nvPr/>
        </p:nvSpPr>
        <p:spPr>
          <a:xfrm>
            <a:off x="8624948" y="2171755"/>
            <a:ext cx="2604013" cy="430887"/>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2200" b="1">
                <a:solidFill>
                  <a:srgbClr val="BB4B3E"/>
                </a:solidFill>
                <a:latin typeface="Roboto"/>
                <a:ea typeface="Roboto"/>
                <a:cs typeface="Roboto"/>
                <a:sym typeface="Roboto"/>
              </a:rPr>
              <a:t>Informal</a:t>
            </a:r>
            <a:endParaRPr/>
          </a:p>
        </p:txBody>
      </p:sp>
      <p:sp>
        <p:nvSpPr>
          <p:cNvPr id="307" name="Google Shape;307;p5"/>
          <p:cNvSpPr txBox="1"/>
          <p:nvPr/>
        </p:nvSpPr>
        <p:spPr>
          <a:xfrm>
            <a:off x="4890152" y="838020"/>
            <a:ext cx="6641045" cy="873829"/>
          </a:xfrm>
          <a:prstGeom prst="rect">
            <a:avLst/>
          </a:prstGeom>
          <a:noFill/>
          <a:ln>
            <a:noFill/>
          </a:ln>
        </p:spPr>
        <p:txBody>
          <a:bodyPr spcFirstLastPara="1" wrap="square" lIns="0" tIns="45700" rIns="0" bIns="45700" anchor="t" anchorCtr="0">
            <a:spAutoFit/>
          </a:bodyPr>
          <a:lstStyle/>
          <a:p>
            <a:pPr marL="0" marR="0" lvl="0" indent="0" algn="l" rtl="0">
              <a:lnSpc>
                <a:spcPct val="120000"/>
              </a:lnSpc>
              <a:spcBef>
                <a:spcPts val="0"/>
              </a:spcBef>
              <a:spcAft>
                <a:spcPts val="0"/>
              </a:spcAft>
              <a:buNone/>
            </a:pPr>
            <a:r>
              <a:rPr lang="en-US" sz="2200" b="1">
                <a:solidFill>
                  <a:srgbClr val="212136"/>
                </a:solidFill>
                <a:latin typeface="Roboto"/>
                <a:ea typeface="Roboto"/>
                <a:cs typeface="Roboto"/>
                <a:sym typeface="Roboto"/>
              </a:rPr>
              <a:t>Style </a:t>
            </a:r>
            <a:r>
              <a:rPr lang="en-US" sz="2200">
                <a:solidFill>
                  <a:srgbClr val="212136"/>
                </a:solidFill>
                <a:latin typeface="Roboto"/>
                <a:ea typeface="Roboto"/>
                <a:cs typeface="Roboto"/>
                <a:sym typeface="Roboto"/>
              </a:rPr>
              <a:t>is seen in the choices a writer makes about vocabulary, sentence structure, and organization.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rgbClr val="212136"/>
              </a:buClr>
              <a:buSzPts val="4000"/>
              <a:buNone/>
            </a:pPr>
            <a:r>
              <a:rPr lang="en-US"/>
              <a:t>How does </a:t>
            </a:r>
            <a:r>
              <a:rPr lang="en-US">
                <a:solidFill>
                  <a:srgbClr val="BB4B3E"/>
                </a:solidFill>
              </a:rPr>
              <a:t>formal style </a:t>
            </a:r>
            <a:r>
              <a:rPr lang="en-US"/>
              <a:t>affect word choice?</a:t>
            </a:r>
            <a:endParaRPr>
              <a:solidFill>
                <a:srgbClr val="6C49A2"/>
              </a:solidFill>
            </a:endParaRPr>
          </a:p>
        </p:txBody>
      </p:sp>
      <p:sp>
        <p:nvSpPr>
          <p:cNvPr id="314" name="Google Shape;314;p6"/>
          <p:cNvSpPr txBox="1">
            <a:spLocks noGrp="1"/>
          </p:cNvSpPr>
          <p:nvPr>
            <p:ph type="subTitle" idx="2"/>
          </p:nvPr>
        </p:nvSpPr>
        <p:spPr>
          <a:xfrm>
            <a:off x="4723785" y="891072"/>
            <a:ext cx="6807413" cy="5075853"/>
          </a:xfrm>
          <a:prstGeom prst="rect">
            <a:avLst/>
          </a:prstGeom>
          <a:noFill/>
          <a:ln>
            <a:noFill/>
          </a:ln>
        </p:spPr>
        <p:txBody>
          <a:bodyPr spcFirstLastPara="1" wrap="square" lIns="0" tIns="45700" rIns="0" bIns="45700" anchor="ctr" anchorCtr="0">
            <a:noAutofit/>
          </a:bodyPr>
          <a:lstStyle/>
          <a:p>
            <a:pPr marL="0" lvl="0" indent="0" algn="l" rtl="0">
              <a:lnSpc>
                <a:spcPct val="120000"/>
              </a:lnSpc>
              <a:spcBef>
                <a:spcPts val="0"/>
              </a:spcBef>
              <a:spcAft>
                <a:spcPts val="0"/>
              </a:spcAft>
              <a:buClr>
                <a:srgbClr val="212136"/>
              </a:buClr>
              <a:buSzPts val="2200"/>
              <a:buNone/>
            </a:pP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Formal</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word choices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are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342900" lvl="0" indent="-342900" algn="l" rtl="0">
              <a:lnSpc>
                <a:spcPct val="120000"/>
              </a:lnSpc>
              <a:spcBef>
                <a:spcPts val="1000"/>
              </a:spcBef>
              <a:spcAft>
                <a:spcPts val="0"/>
              </a:spcAft>
              <a:buClr>
                <a:srgbClr val="212136"/>
              </a:buClr>
              <a:buSzPts val="22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grammatically correct;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342900" lvl="0" indent="-342900" algn="l" rtl="0">
              <a:lnSpc>
                <a:spcPct val="120000"/>
              </a:lnSpc>
              <a:spcBef>
                <a:spcPts val="1000"/>
              </a:spcBef>
              <a:spcAft>
                <a:spcPts val="0"/>
              </a:spcAft>
              <a:buClr>
                <a:srgbClr val="212136"/>
              </a:buClr>
              <a:buSzPts val="22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polite;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342900" lvl="0" indent="-342900" algn="l" rtl="0">
              <a:lnSpc>
                <a:spcPct val="120000"/>
              </a:lnSpc>
              <a:spcBef>
                <a:spcPts val="1000"/>
              </a:spcBef>
              <a:spcAft>
                <a:spcPts val="0"/>
              </a:spcAft>
              <a:buClr>
                <a:srgbClr val="212136"/>
              </a:buClr>
              <a:buSzPts val="22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technical and precise;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342900" lvl="0" indent="-342900" algn="l" rtl="0">
              <a:lnSpc>
                <a:spcPct val="120000"/>
              </a:lnSpc>
              <a:spcBef>
                <a:spcPts val="1000"/>
              </a:spcBef>
              <a:spcAft>
                <a:spcPts val="0"/>
              </a:spcAft>
              <a:buClr>
                <a:srgbClr val="212136"/>
              </a:buClr>
              <a:buSzPts val="22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full words, not contractions or abbreviations; and</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342900" lvl="0" indent="-342900" algn="l" rtl="0">
              <a:lnSpc>
                <a:spcPct val="120000"/>
              </a:lnSpc>
              <a:spcBef>
                <a:spcPts val="1000"/>
              </a:spcBef>
              <a:spcAft>
                <a:spcPts val="0"/>
              </a:spcAft>
              <a:buClr>
                <a:srgbClr val="212136"/>
              </a:buClr>
              <a:buSzPts val="22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not slang</a:t>
            </a:r>
            <a:r>
              <a:rPr lang="en-US"/>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7"/>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rgbClr val="212136"/>
              </a:buClr>
              <a:buSzPts val="4000"/>
              <a:buNone/>
            </a:pPr>
            <a:r>
              <a:rPr lang="en-US"/>
              <a:t>How does </a:t>
            </a:r>
            <a:r>
              <a:rPr lang="en-US">
                <a:solidFill>
                  <a:srgbClr val="BB4B3E"/>
                </a:solidFill>
              </a:rPr>
              <a:t>formal style </a:t>
            </a:r>
            <a:r>
              <a:rPr lang="en-US"/>
              <a:t>affect word choice?</a:t>
            </a:r>
            <a:endParaRPr>
              <a:solidFill>
                <a:srgbClr val="6C49A2"/>
              </a:solidFill>
            </a:endParaRPr>
          </a:p>
        </p:txBody>
      </p:sp>
      <p:sp>
        <p:nvSpPr>
          <p:cNvPr id="321" name="Google Shape;321;p7"/>
          <p:cNvSpPr txBox="1">
            <a:spLocks noGrp="1"/>
          </p:cNvSpPr>
          <p:nvPr>
            <p:ph type="subTitle" idx="2"/>
          </p:nvPr>
        </p:nvSpPr>
        <p:spPr>
          <a:xfrm>
            <a:off x="4723785" y="891072"/>
            <a:ext cx="6807413" cy="5075853"/>
          </a:xfrm>
          <a:prstGeom prst="rect">
            <a:avLst/>
          </a:prstGeom>
          <a:noFill/>
          <a:ln>
            <a:noFill/>
          </a:ln>
        </p:spPr>
        <p:txBody>
          <a:bodyPr spcFirstLastPara="1" wrap="square" lIns="0" tIns="45700" rIns="0" bIns="45700" anchor="ctr" anchorCtr="0">
            <a:noAutofit/>
          </a:bodyPr>
          <a:lstStyle/>
          <a:p>
            <a:pPr marL="0" lvl="0" indent="0" algn="l" rtl="0">
              <a:lnSpc>
                <a:spcPct val="120000"/>
              </a:lnSpc>
              <a:spcBef>
                <a:spcPts val="0"/>
              </a:spcBef>
              <a:spcAft>
                <a:spcPts val="0"/>
              </a:spcAft>
              <a:buClr>
                <a:srgbClr val="212136"/>
              </a:buClr>
              <a:buSzPts val="2200"/>
              <a:buNone/>
            </a:pPr>
            <a:r>
              <a:rPr lang="en-US" b="1"/>
              <a:t>Precise words </a:t>
            </a:r>
            <a:r>
              <a:rPr lang="en-US"/>
              <a:t>convey ideas more clearly than vague or basic choices:</a:t>
            </a:r>
            <a:endParaRPr/>
          </a:p>
          <a:p>
            <a:pPr marL="342900" lvl="0" indent="-342900" algn="l" rtl="0">
              <a:lnSpc>
                <a:spcPct val="120000"/>
              </a:lnSpc>
              <a:spcBef>
                <a:spcPts val="1000"/>
              </a:spcBef>
              <a:spcAft>
                <a:spcPts val="0"/>
              </a:spcAft>
              <a:buClr>
                <a:srgbClr val="212136"/>
              </a:buClr>
              <a:buSzPts val="1800"/>
              <a:buFont typeface="Arial"/>
              <a:buChar char="•"/>
            </a:pPr>
            <a:r>
              <a:rPr lang="en-US" sz="18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Vague: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It was so cold last night.”</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342900" lvl="0" indent="-342900" algn="l" rtl="0">
              <a:lnSpc>
                <a:spcPct val="120000"/>
              </a:lnSpc>
              <a:spcBef>
                <a:spcPts val="1000"/>
              </a:spcBef>
              <a:spcAft>
                <a:spcPts val="0"/>
              </a:spcAft>
              <a:buClr>
                <a:srgbClr val="212136"/>
              </a:buClr>
              <a:buSzPts val="1800"/>
              <a:buFont typeface="Arial"/>
              <a:buChar char="•"/>
            </a:pPr>
            <a:r>
              <a:rPr lang="en-US" sz="18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Precise: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The temperature dipped below 0°C last night.</a:t>
            </a:r>
            <a:r>
              <a:rPr lang="en-US" sz="1800"/>
              <a:t>”</a:t>
            </a:r>
            <a:endParaRPr/>
          </a:p>
          <a:p>
            <a:pPr marL="0" lvl="0" indent="0" algn="l" rtl="0">
              <a:lnSpc>
                <a:spcPct val="120000"/>
              </a:lnSpc>
              <a:spcBef>
                <a:spcPts val="1000"/>
              </a:spcBef>
              <a:spcAft>
                <a:spcPts val="0"/>
              </a:spcAft>
              <a:buClr>
                <a:srgbClr val="212136"/>
              </a:buClr>
              <a:buSzPts val="2200"/>
              <a:buNone/>
            </a:pPr>
            <a:endParaRPr b="1"/>
          </a:p>
          <a:p>
            <a:pPr marL="0" lvl="0" indent="0" algn="l" rtl="0">
              <a:lnSpc>
                <a:spcPct val="120000"/>
              </a:lnSpc>
              <a:spcBef>
                <a:spcPts val="1000"/>
              </a:spcBef>
              <a:spcAft>
                <a:spcPts val="0"/>
              </a:spcAft>
              <a:buClr>
                <a:srgbClr val="212136"/>
              </a:buClr>
              <a:buSzPts val="2200"/>
              <a:buNone/>
            </a:pPr>
            <a:r>
              <a:rPr lang="en-US" b="1"/>
              <a:t>Vivid verbs </a:t>
            </a:r>
            <a:r>
              <a:rPr lang="en-US"/>
              <a:t>can make ideas more apparent and add meaning:</a:t>
            </a:r>
            <a:endParaRPr/>
          </a:p>
          <a:p>
            <a:pPr marL="342900" lvl="0" indent="-342900" algn="l" rtl="0">
              <a:lnSpc>
                <a:spcPct val="120000"/>
              </a:lnSpc>
              <a:spcBef>
                <a:spcPts val="1000"/>
              </a:spcBef>
              <a:spcAft>
                <a:spcPts val="0"/>
              </a:spcAft>
              <a:buClr>
                <a:srgbClr val="212136"/>
              </a:buClr>
              <a:buSzPts val="1800"/>
              <a:buFont typeface="Arial"/>
              <a:buChar char="•"/>
            </a:pPr>
            <a:r>
              <a:rPr lang="en-US" sz="18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Basic Verb: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After the news, their number of followers decreased.”</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endParaRPr>
          </a:p>
          <a:p>
            <a:pPr marL="342900" lvl="0" indent="-342900" algn="l" rtl="0">
              <a:lnSpc>
                <a:spcPct val="120000"/>
              </a:lnSpc>
              <a:spcBef>
                <a:spcPts val="1000"/>
              </a:spcBef>
              <a:spcAft>
                <a:spcPts val="0"/>
              </a:spcAft>
              <a:buClr>
                <a:srgbClr val="212136"/>
              </a:buClr>
              <a:buSzPts val="1800"/>
              <a:buFont typeface="Arial"/>
              <a:buChar char="•"/>
            </a:pPr>
            <a:r>
              <a:rPr lang="en-US" sz="18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Vivid Verb: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After the news broke, their number of followers plummeted.</a:t>
            </a:r>
            <a:r>
              <a:rPr lang="en-US" sz="1800"/>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8"/>
          <p:cNvSpPr txBox="1">
            <a:spLocks noGrp="1"/>
          </p:cNvSpPr>
          <p:nvPr>
            <p:ph type="title"/>
          </p:nvPr>
        </p:nvSpPr>
        <p:spPr>
          <a:xfrm>
            <a:off x="660800" y="792040"/>
            <a:ext cx="6313024" cy="173780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212136"/>
              </a:buClr>
              <a:buSzPts val="4800"/>
              <a:buFont typeface="Roboto"/>
              <a:buNone/>
            </a:pPr>
            <a:r>
              <a:rPr lang="en-US" sz="4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Informal and Formal Word Choices</a:t>
            </a:r>
            <a:endParaRPr/>
          </a:p>
        </p:txBody>
      </p:sp>
      <p:sp>
        <p:nvSpPr>
          <p:cNvPr id="328" name="Google Shape;328;p8"/>
          <p:cNvSpPr txBox="1"/>
          <p:nvPr/>
        </p:nvSpPr>
        <p:spPr>
          <a:xfrm>
            <a:off x="657907" y="3652684"/>
            <a:ext cx="4352524" cy="1927051"/>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212136"/>
              </a:buClr>
              <a:buSzPts val="1800"/>
              <a:buFont typeface="Roboto"/>
              <a:buNone/>
            </a:pPr>
            <a:r>
              <a:rPr lang="en-US" sz="1800">
                <a:solidFill>
                  <a:srgbClr val="212136"/>
                </a:solidFill>
                <a:latin typeface="Roboto"/>
                <a:ea typeface="Roboto"/>
                <a:cs typeface="Roboto"/>
                <a:sym typeface="Roboto"/>
              </a:rPr>
              <a:t>“Saying that food is salty, sweet, or bitter is pretty run-of-the-mill. There’s another word that I like a lot: umami. Lots of foods have umami, like fish, cheese, and mushrooms. Foods that have lots of umami are yummy!”</a:t>
            </a:r>
            <a:endParaRPr/>
          </a:p>
          <a:p>
            <a:pPr marL="0" marR="0" lvl="0" indent="0" algn="l" rtl="0">
              <a:lnSpc>
                <a:spcPct val="120000"/>
              </a:lnSpc>
              <a:spcBef>
                <a:spcPts val="1000"/>
              </a:spcBef>
              <a:spcAft>
                <a:spcPts val="0"/>
              </a:spcAft>
              <a:buClr>
                <a:srgbClr val="212136"/>
              </a:buClr>
              <a:buSzPts val="1800"/>
              <a:buFont typeface="Calibri"/>
              <a:buNone/>
            </a:pPr>
            <a:endParaRPr sz="1800">
              <a:solidFill>
                <a:srgbClr val="212136"/>
              </a:solidFill>
              <a:latin typeface="Roboto"/>
              <a:ea typeface="Roboto"/>
              <a:cs typeface="Roboto"/>
              <a:sym typeface="Roboto"/>
            </a:endParaRPr>
          </a:p>
          <a:p>
            <a:pPr marL="0" marR="0" lvl="0" indent="0" algn="l" rtl="0">
              <a:lnSpc>
                <a:spcPct val="120000"/>
              </a:lnSpc>
              <a:spcBef>
                <a:spcPts val="1000"/>
              </a:spcBef>
              <a:spcAft>
                <a:spcPts val="0"/>
              </a:spcAft>
              <a:buClr>
                <a:srgbClr val="212136"/>
              </a:buClr>
              <a:buSzPts val="1800"/>
              <a:buFont typeface="Calibri"/>
              <a:buNone/>
            </a:pPr>
            <a:endParaRPr sz="1800">
              <a:solidFill>
                <a:srgbClr val="212136"/>
              </a:solidFill>
              <a:latin typeface="Roboto"/>
              <a:ea typeface="Roboto"/>
              <a:cs typeface="Roboto"/>
              <a:sym typeface="Roboto"/>
            </a:endParaRPr>
          </a:p>
        </p:txBody>
      </p:sp>
      <p:sp>
        <p:nvSpPr>
          <p:cNvPr id="329" name="Google Shape;329;p8"/>
          <p:cNvSpPr txBox="1"/>
          <p:nvPr/>
        </p:nvSpPr>
        <p:spPr>
          <a:xfrm>
            <a:off x="6525812" y="3652684"/>
            <a:ext cx="4352524" cy="2413276"/>
          </a:xfrm>
          <a:prstGeom prst="rect">
            <a:avLst/>
          </a:prstGeom>
          <a:noFill/>
          <a:ln>
            <a:noFill/>
          </a:ln>
        </p:spPr>
        <p:txBody>
          <a:bodyPr spcFirstLastPara="1" wrap="square" lIns="0" tIns="45700" rIns="0" bIns="45700" anchor="t" anchorCtr="0">
            <a:normAutofit/>
          </a:bodyPr>
          <a:lstStyle/>
          <a:p>
            <a:pPr marL="0" marR="0" lvl="0" indent="0" algn="l" rtl="0">
              <a:lnSpc>
                <a:spcPct val="120000"/>
              </a:lnSpc>
              <a:spcBef>
                <a:spcPts val="0"/>
              </a:spcBef>
              <a:spcAft>
                <a:spcPts val="0"/>
              </a:spcAft>
              <a:buClr>
                <a:srgbClr val="212136"/>
              </a:buClr>
              <a:buSzPts val="1754"/>
              <a:buFont typeface="Roboto"/>
              <a:buNone/>
            </a:pPr>
            <a:r>
              <a:rPr lang="en-US" sz="1754">
                <a:solidFill>
                  <a:srgbClr val="212136"/>
                </a:solidFill>
                <a:latin typeface="Roboto"/>
                <a:ea typeface="Roboto"/>
                <a:cs typeface="Roboto"/>
                <a:sym typeface="Roboto"/>
              </a:rPr>
              <a:t>“Words like </a:t>
            </a:r>
            <a:r>
              <a:rPr lang="en-US" sz="1754" i="1">
                <a:solidFill>
                  <a:srgbClr val="212136"/>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salty</a:t>
            </a:r>
            <a:r>
              <a:rPr lang="en-US" sz="1754">
                <a:solidFill>
                  <a:srgbClr val="212136"/>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 </a:t>
            </a:r>
            <a:r>
              <a:rPr lang="en-US" sz="1754" i="1">
                <a:solidFill>
                  <a:srgbClr val="212136"/>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sweet</a:t>
            </a:r>
            <a:r>
              <a:rPr lang="en-US" sz="1754">
                <a:solidFill>
                  <a:srgbClr val="212136"/>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 or </a:t>
            </a:r>
            <a:r>
              <a:rPr lang="en-US" sz="1754" i="1">
                <a:solidFill>
                  <a:srgbClr val="212136"/>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bitter</a:t>
            </a:r>
            <a:r>
              <a:rPr lang="en-US" sz="1754">
                <a:solidFill>
                  <a:srgbClr val="212136"/>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 </a:t>
            </a:r>
            <a:r>
              <a:rPr lang="en-US" sz="1754">
                <a:solidFill>
                  <a:srgbClr val="212136"/>
                </a:solidFill>
                <a:latin typeface="Roboto"/>
                <a:ea typeface="Roboto"/>
                <a:cs typeface="Roboto"/>
                <a:sym typeface="Roboto"/>
              </a:rPr>
              <a:t>are used often to describe the taste of food. A word that is used less frequently is umami, which describes the meaty or brothy flavor present in foods like fish, cheese, and mushrooms.“</a:t>
            </a:r>
            <a:endParaRPr/>
          </a:p>
        </p:txBody>
      </p:sp>
      <p:sp>
        <p:nvSpPr>
          <p:cNvPr id="330" name="Google Shape;330;p8"/>
          <p:cNvSpPr txBox="1"/>
          <p:nvPr/>
        </p:nvSpPr>
        <p:spPr>
          <a:xfrm>
            <a:off x="657907" y="3057640"/>
            <a:ext cx="3119614" cy="430887"/>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2200" b="1">
                <a:solidFill>
                  <a:srgbClr val="BB4B3E"/>
                </a:solidFill>
                <a:latin typeface="Roboto"/>
                <a:ea typeface="Roboto"/>
                <a:cs typeface="Roboto"/>
                <a:sym typeface="Roboto"/>
              </a:rPr>
              <a:t>Informal Word Choice</a:t>
            </a:r>
            <a:endParaRPr/>
          </a:p>
        </p:txBody>
      </p:sp>
      <p:sp>
        <p:nvSpPr>
          <p:cNvPr id="331" name="Google Shape;331;p8"/>
          <p:cNvSpPr txBox="1"/>
          <p:nvPr/>
        </p:nvSpPr>
        <p:spPr>
          <a:xfrm>
            <a:off x="6525812" y="3057640"/>
            <a:ext cx="2604013" cy="430887"/>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2200" b="1">
                <a:solidFill>
                  <a:srgbClr val="BB4B3E"/>
                </a:solidFill>
                <a:latin typeface="Roboto"/>
                <a:ea typeface="Roboto"/>
                <a:cs typeface="Roboto"/>
                <a:sym typeface="Roboto"/>
              </a:rPr>
              <a:t>Formal Word Choice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9"/>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rgbClr val="212136"/>
              </a:buClr>
              <a:buSzPts val="3600"/>
              <a:buNone/>
            </a:pPr>
            <a:r>
              <a:rPr lang="en-US" sz="3600"/>
              <a:t>How does </a:t>
            </a:r>
            <a:r>
              <a:rPr lang="en-US" sz="3600">
                <a:solidFill>
                  <a:srgbClr val="BB4B3E"/>
                </a:solidFill>
              </a:rPr>
              <a:t>formal style </a:t>
            </a:r>
            <a:r>
              <a:rPr lang="en-US" sz="3600"/>
              <a:t>affect sentence structure?</a:t>
            </a:r>
            <a:endParaRPr sz="3600">
              <a:solidFill>
                <a:srgbClr val="6C49A2"/>
              </a:solidFill>
            </a:endParaRPr>
          </a:p>
        </p:txBody>
      </p:sp>
      <p:sp>
        <p:nvSpPr>
          <p:cNvPr id="338" name="Google Shape;338;p9"/>
          <p:cNvSpPr txBox="1">
            <a:spLocks noGrp="1"/>
          </p:cNvSpPr>
          <p:nvPr>
            <p:ph type="subTitle" idx="2"/>
          </p:nvPr>
        </p:nvSpPr>
        <p:spPr>
          <a:xfrm>
            <a:off x="4723785" y="891072"/>
            <a:ext cx="6807413" cy="5075853"/>
          </a:xfrm>
          <a:prstGeom prst="rect">
            <a:avLst/>
          </a:prstGeom>
          <a:noFill/>
          <a:ln>
            <a:noFill/>
          </a:ln>
        </p:spPr>
        <p:txBody>
          <a:bodyPr spcFirstLastPara="1" wrap="square" lIns="0" tIns="45700" rIns="0" bIns="45700" anchor="ctr" anchorCtr="0">
            <a:noAutofit/>
          </a:bodyPr>
          <a:lstStyle/>
          <a:p>
            <a:pPr marL="0" lvl="0" indent="0" algn="l" rtl="0">
              <a:lnSpc>
                <a:spcPct val="120000"/>
              </a:lnSpc>
              <a:spcBef>
                <a:spcPts val="0"/>
              </a:spcBef>
              <a:spcAft>
                <a:spcPts val="0"/>
              </a:spcAft>
              <a:buClr>
                <a:srgbClr val="212136"/>
              </a:buClr>
              <a:buSzPts val="2200"/>
              <a:buNone/>
            </a:pPr>
            <a:r>
              <a:rPr lang="en-US" b="1"/>
              <a:t>Formal sentence structures use</a:t>
            </a:r>
            <a:endParaRPr/>
          </a:p>
          <a:p>
            <a:pPr marL="342900" lvl="0" indent="-342900" algn="l" rtl="0">
              <a:lnSpc>
                <a:spcPct val="120000"/>
              </a:lnSpc>
              <a:spcBef>
                <a:spcPts val="1000"/>
              </a:spcBef>
              <a:spcAft>
                <a:spcPts val="0"/>
              </a:spcAft>
              <a:buClr>
                <a:srgbClr val="212136"/>
              </a:buClr>
              <a:buSzPts val="22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complete sentences</a:t>
            </a:r>
            <a:r>
              <a:rPr lang="en-US"/>
              <a:t>;</a:t>
            </a:r>
            <a:endParaRPr/>
          </a:p>
          <a:p>
            <a:pPr marL="342900" lvl="0" indent="-342900" algn="l" rtl="0">
              <a:lnSpc>
                <a:spcPct val="120000"/>
              </a:lnSpc>
              <a:spcBef>
                <a:spcPts val="1000"/>
              </a:spcBef>
              <a:spcAft>
                <a:spcPts val="0"/>
              </a:spcAft>
              <a:buClr>
                <a:srgbClr val="212136"/>
              </a:buClr>
              <a:buSzPts val="22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varied sentence beginnings</a:t>
            </a:r>
            <a:r>
              <a:rPr lang="en-US"/>
              <a:t>; and</a:t>
            </a:r>
            <a:endParaRPr/>
          </a:p>
          <a:p>
            <a:pPr marL="342900" lvl="0" indent="-342900" algn="l" rtl="0">
              <a:lnSpc>
                <a:spcPct val="120000"/>
              </a:lnSpc>
              <a:spcBef>
                <a:spcPts val="1000"/>
              </a:spcBef>
              <a:spcAft>
                <a:spcPts val="0"/>
              </a:spcAft>
              <a:buClr>
                <a:srgbClr val="212136"/>
              </a:buClr>
              <a:buSzPts val="2200"/>
              <a:buFont typeface="Arial"/>
              <a:buChar char="•"/>
            </a:pPr>
            <a:r>
              <a:rPr lang="en-US"/>
              <a:t>mix of simple, compound, and complex sentences.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1847</Words>
  <Application>Microsoft Macintosh PowerPoint</Application>
  <PresentationFormat>Widescreen</PresentationFormat>
  <Paragraphs>165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Roboto Light</vt:lpstr>
      <vt:lpstr>Roboto</vt:lpstr>
      <vt:lpstr>Calibri</vt:lpstr>
      <vt:lpstr>Roboto Slab</vt:lpstr>
      <vt:lpstr>Arial</vt:lpstr>
      <vt:lpstr>Office Theme</vt:lpstr>
      <vt:lpstr>Language and Style</vt:lpstr>
      <vt:lpstr>Entry Ticket</vt:lpstr>
      <vt:lpstr>In this lesson, you will learn…</vt:lpstr>
      <vt:lpstr>What is an audience?</vt:lpstr>
      <vt:lpstr>PowerPoint Presentation</vt:lpstr>
      <vt:lpstr>PowerPoint Presentation</vt:lpstr>
      <vt:lpstr>PowerPoint Presentation</vt:lpstr>
      <vt:lpstr>Informal and Formal Word Choices</vt:lpstr>
      <vt:lpstr>PowerPoint Presentation</vt:lpstr>
      <vt:lpstr>Revising Sentence Structure</vt:lpstr>
      <vt:lpstr>Revision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Style</dc:title>
  <dc:creator>Jackson Chu</dc:creator>
  <cp:lastModifiedBy>Microsoft Office User</cp:lastModifiedBy>
  <cp:revision>1</cp:revision>
  <dcterms:created xsi:type="dcterms:W3CDTF">2019-03-07T21:55:19Z</dcterms:created>
  <dcterms:modified xsi:type="dcterms:W3CDTF">2020-08-27T20:32:47Z</dcterms:modified>
</cp:coreProperties>
</file>